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  <p:sldId id="273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828026476770086"/>
          <c:y val="3.8043497242566802E-2"/>
          <c:w val="0.7116002133199486"/>
          <c:h val="0.67544539793306013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Aluminum</c:v>
                </c:pt>
              </c:strCache>
            </c:strRef>
          </c:tx>
          <c:spPr>
            <a:ln w="952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1527.9999999999998</c:v>
                </c:pt>
                <c:pt idx="1">
                  <c:v>1448.3203124999984</c:v>
                </c:pt>
                <c:pt idx="2">
                  <c:v>1553.5964230171062</c:v>
                </c:pt>
                <c:pt idx="3">
                  <c:v>1509.4259115593488</c:v>
                </c:pt>
                <c:pt idx="4">
                  <c:v>1508.0751355538339</c:v>
                </c:pt>
                <c:pt idx="5">
                  <c:v>1537.0669745958426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97B-4329-80AC-84D7EEB98B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Copper</c:v>
                </c:pt>
              </c:strCache>
            </c:strRef>
          </c:tx>
          <c:spPr>
            <a:ln w="952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xVal>
          <c:yVal>
            <c:numRef>
              <c:f>Sheet1!$C$2:$C$7</c:f>
              <c:numCache>
                <c:formatCode>General</c:formatCode>
                <c:ptCount val="6"/>
                <c:pt idx="0">
                  <c:v>2365.55699088135</c:v>
                </c:pt>
                <c:pt idx="1">
                  <c:v>2349.7287773437474</c:v>
                </c:pt>
                <c:pt idx="2">
                  <c:v>2603.2433682092219</c:v>
                </c:pt>
                <c:pt idx="3">
                  <c:v>2456.0622853946602</c:v>
                </c:pt>
                <c:pt idx="4">
                  <c:v>2206.3799755025002</c:v>
                </c:pt>
                <c:pt idx="5">
                  <c:v>2036.07698931969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97B-4329-80AC-84D7EEB98B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Nickel</c:v>
                </c:pt>
              </c:strCache>
            </c:strRef>
          </c:tx>
          <c:spPr>
            <a:ln w="952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xVal>
          <c:yVal>
            <c:numRef>
              <c:f>Sheet1!$D$2:$D$7</c:f>
              <c:numCache>
                <c:formatCode>General</c:formatCode>
                <c:ptCount val="6"/>
                <c:pt idx="0">
                  <c:v>7055.9999999999991</c:v>
                </c:pt>
                <c:pt idx="1">
                  <c:v>6949.7460937499927</c:v>
                </c:pt>
                <c:pt idx="2">
                  <c:v>9187.7332814929941</c:v>
                </c:pt>
                <c:pt idx="3">
                  <c:v>8841.9123351435264</c:v>
                </c:pt>
                <c:pt idx="4">
                  <c:v>8590.2013942680078</c:v>
                </c:pt>
                <c:pt idx="5">
                  <c:v>8266.3972286374119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297B-4329-80AC-84D7EEB98B0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Zinc</c:v>
                </c:pt>
              </c:strCache>
            </c:strRef>
          </c:tx>
          <c:spPr>
            <a:ln w="952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4"/>
                </a:solidFill>
                <a:round/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xVal>
          <c:yVal>
            <c:numRef>
              <c:f>Sheet1!$E$2:$E$7</c:f>
              <c:numCache>
                <c:formatCode>General</c:formatCode>
                <c:ptCount val="6"/>
                <c:pt idx="0">
                  <c:v>1294</c:v>
                </c:pt>
                <c:pt idx="1">
                  <c:v>1388.5546874999984</c:v>
                </c:pt>
                <c:pt idx="2">
                  <c:v>1651.7496111975104</c:v>
                </c:pt>
                <c:pt idx="3">
                  <c:v>1667.6881303335927</c:v>
                </c:pt>
                <c:pt idx="4">
                  <c:v>1753.0015491866768</c:v>
                </c:pt>
                <c:pt idx="5">
                  <c:v>1683.314087759815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297B-4329-80AC-84D7EEB98B0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Iron Ore</c:v>
                </c:pt>
              </c:strCache>
            </c:strRef>
          </c:tx>
          <c:spPr>
            <a:ln w="952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5"/>
                </a:solidFill>
                <a:round/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xVal>
          <c:yVal>
            <c:numRef>
              <c:f>Sheet1!$F$2:$F$7</c:f>
              <c:numCache>
                <c:formatCode>General</c:formatCode>
                <c:ptCount val="6"/>
                <c:pt idx="0">
                  <c:v>14</c:v>
                </c:pt>
                <c:pt idx="1">
                  <c:v>14.5</c:v>
                </c:pt>
                <c:pt idx="2">
                  <c:v>15</c:v>
                </c:pt>
                <c:pt idx="3">
                  <c:v>15.5</c:v>
                </c:pt>
                <c:pt idx="4">
                  <c:v>16</c:v>
                </c:pt>
                <c:pt idx="5">
                  <c:v>16.5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297B-4329-80AC-84D7EEB98B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1301216"/>
        <c:axId val="161302048"/>
      </c:scatterChart>
      <c:valAx>
        <c:axId val="161301216"/>
        <c:scaling>
          <c:orientation val="minMax"/>
          <c:max val="7"/>
          <c:min val="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02048"/>
        <c:crosses val="autoZero"/>
        <c:crossBetween val="midCat"/>
      </c:valAx>
      <c:valAx>
        <c:axId val="161302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Commodity Price (US$/mt)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012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82B2A1-0203-4E1A-9E49-BFC44E20A98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2ACE784-F106-46A2-B362-1BA5E1230AF7}">
      <dgm:prSet/>
      <dgm:spPr/>
      <dgm:t>
        <a:bodyPr/>
        <a:lstStyle/>
        <a:p>
          <a:r>
            <a:rPr lang="en-US" b="1"/>
            <a:t>Commodities Introduction</a:t>
          </a:r>
          <a:endParaRPr lang="en-US"/>
        </a:p>
      </dgm:t>
    </dgm:pt>
    <dgm:pt modelId="{9B96374F-6DD5-48A8-9F54-EE9ABD0E026E}" type="parTrans" cxnId="{95F2032D-68F3-4971-AFFE-A794651A19EB}">
      <dgm:prSet/>
      <dgm:spPr/>
      <dgm:t>
        <a:bodyPr/>
        <a:lstStyle/>
        <a:p>
          <a:endParaRPr lang="en-US"/>
        </a:p>
      </dgm:t>
    </dgm:pt>
    <dgm:pt modelId="{32B9601B-8304-435D-BDD4-1546260C17C9}" type="sibTrans" cxnId="{95F2032D-68F3-4971-AFFE-A794651A19EB}">
      <dgm:prSet/>
      <dgm:spPr/>
      <dgm:t>
        <a:bodyPr/>
        <a:lstStyle/>
        <a:p>
          <a:endParaRPr lang="en-US"/>
        </a:p>
      </dgm:t>
    </dgm:pt>
    <dgm:pt modelId="{F126BCCC-224D-43BD-A802-143F86508B82}">
      <dgm:prSet/>
      <dgm:spPr/>
      <dgm:t>
        <a:bodyPr/>
        <a:lstStyle/>
        <a:p>
          <a:r>
            <a:rPr lang="en-US"/>
            <a:t>Study Purpose</a:t>
          </a:r>
        </a:p>
      </dgm:t>
    </dgm:pt>
    <dgm:pt modelId="{D6008A6D-185B-46C1-90B5-3E3166018151}" type="parTrans" cxnId="{09C9BE3F-F974-45EF-A445-90D94BD16BB2}">
      <dgm:prSet/>
      <dgm:spPr/>
      <dgm:t>
        <a:bodyPr/>
        <a:lstStyle/>
        <a:p>
          <a:endParaRPr lang="en-US"/>
        </a:p>
      </dgm:t>
    </dgm:pt>
    <dgm:pt modelId="{EA4DCDC9-5730-449B-9255-F03B6C6AE30D}" type="sibTrans" cxnId="{09C9BE3F-F974-45EF-A445-90D94BD16BB2}">
      <dgm:prSet/>
      <dgm:spPr/>
      <dgm:t>
        <a:bodyPr/>
        <a:lstStyle/>
        <a:p>
          <a:endParaRPr lang="en-US"/>
        </a:p>
      </dgm:t>
    </dgm:pt>
    <dgm:pt modelId="{C120B1DA-7149-4E84-999B-525EDADDA537}">
      <dgm:prSet/>
      <dgm:spPr/>
      <dgm:t>
        <a:bodyPr/>
        <a:lstStyle/>
        <a:p>
          <a:r>
            <a:rPr lang="en-US" b="1"/>
            <a:t>Price and Economic Feature Data</a:t>
          </a:r>
          <a:endParaRPr lang="en-US"/>
        </a:p>
      </dgm:t>
    </dgm:pt>
    <dgm:pt modelId="{FAE86DD2-1778-495A-8EE2-0D02151853B3}" type="parTrans" cxnId="{26D6A1F3-E4B0-4663-BA86-7F307012C551}">
      <dgm:prSet/>
      <dgm:spPr/>
      <dgm:t>
        <a:bodyPr/>
        <a:lstStyle/>
        <a:p>
          <a:endParaRPr lang="en-US"/>
        </a:p>
      </dgm:t>
    </dgm:pt>
    <dgm:pt modelId="{2E4ADC5B-3A60-47AF-91B4-E7BEFF40DF2A}" type="sibTrans" cxnId="{26D6A1F3-E4B0-4663-BA86-7F307012C551}">
      <dgm:prSet/>
      <dgm:spPr/>
      <dgm:t>
        <a:bodyPr/>
        <a:lstStyle/>
        <a:p>
          <a:endParaRPr lang="en-US"/>
        </a:p>
      </dgm:t>
    </dgm:pt>
    <dgm:pt modelId="{1D304BBD-E574-4253-BD75-9EC2770A442F}">
      <dgm:prSet/>
      <dgm:spPr/>
      <dgm:t>
        <a:bodyPr/>
        <a:lstStyle/>
        <a:p>
          <a:r>
            <a:rPr lang="en-US" b="0" dirty="0"/>
            <a:t>ARIMA/Random Walk Model</a:t>
          </a:r>
        </a:p>
      </dgm:t>
    </dgm:pt>
    <dgm:pt modelId="{0FF420C7-C75F-40B6-AB74-A7D46531B398}" type="parTrans" cxnId="{A869C768-E361-4965-BCFA-1F1BA30C735B}">
      <dgm:prSet/>
      <dgm:spPr/>
      <dgm:t>
        <a:bodyPr/>
        <a:lstStyle/>
        <a:p>
          <a:endParaRPr lang="en-US"/>
        </a:p>
      </dgm:t>
    </dgm:pt>
    <dgm:pt modelId="{0B1DFA22-9209-47C0-AC30-40CF828EDD74}" type="sibTrans" cxnId="{A869C768-E361-4965-BCFA-1F1BA30C735B}">
      <dgm:prSet/>
      <dgm:spPr/>
      <dgm:t>
        <a:bodyPr/>
        <a:lstStyle/>
        <a:p>
          <a:endParaRPr lang="en-US"/>
        </a:p>
      </dgm:t>
    </dgm:pt>
    <dgm:pt modelId="{37E65E0C-104C-4BDE-AE76-A14F0E23ED51}">
      <dgm:prSet/>
      <dgm:spPr/>
      <dgm:t>
        <a:bodyPr/>
        <a:lstStyle/>
        <a:p>
          <a:r>
            <a:rPr lang="en-US" b="1" dirty="0"/>
            <a:t>Recurrent Neural Network Model</a:t>
          </a:r>
        </a:p>
      </dgm:t>
    </dgm:pt>
    <dgm:pt modelId="{968C21FE-D212-4237-B0AC-C8EBD7708C54}" type="parTrans" cxnId="{A31AFC71-93E7-4472-B28A-26FB54653D48}">
      <dgm:prSet/>
      <dgm:spPr/>
      <dgm:t>
        <a:bodyPr/>
        <a:lstStyle/>
        <a:p>
          <a:endParaRPr lang="en-US"/>
        </a:p>
      </dgm:t>
    </dgm:pt>
    <dgm:pt modelId="{8DA0F613-2036-4BB6-9954-D44BB8BA6BBF}" type="sibTrans" cxnId="{A31AFC71-93E7-4472-B28A-26FB54653D48}">
      <dgm:prSet/>
      <dgm:spPr/>
      <dgm:t>
        <a:bodyPr/>
        <a:lstStyle/>
        <a:p>
          <a:endParaRPr lang="en-US"/>
        </a:p>
      </dgm:t>
    </dgm:pt>
    <dgm:pt modelId="{7243DAA3-EE51-468E-B964-3829392AFE45}">
      <dgm:prSet/>
      <dgm:spPr/>
      <dgm:t>
        <a:bodyPr/>
        <a:lstStyle/>
        <a:p>
          <a:r>
            <a:rPr lang="en-US" b="0" dirty="0"/>
            <a:t>Key Findings</a:t>
          </a:r>
        </a:p>
      </dgm:t>
    </dgm:pt>
    <dgm:pt modelId="{53ACFD64-E764-49A0-B9AE-2256B0C4F361}" type="parTrans" cxnId="{8D7AC88F-3B8A-4DD1-8EA1-C3004F3A9D0E}">
      <dgm:prSet/>
      <dgm:spPr/>
      <dgm:t>
        <a:bodyPr/>
        <a:lstStyle/>
        <a:p>
          <a:endParaRPr lang="en-US"/>
        </a:p>
      </dgm:t>
    </dgm:pt>
    <dgm:pt modelId="{31839D63-E423-444E-87BF-62DA090DE25E}" type="sibTrans" cxnId="{8D7AC88F-3B8A-4DD1-8EA1-C3004F3A9D0E}">
      <dgm:prSet/>
      <dgm:spPr/>
      <dgm:t>
        <a:bodyPr/>
        <a:lstStyle/>
        <a:p>
          <a:endParaRPr lang="en-US"/>
        </a:p>
      </dgm:t>
    </dgm:pt>
    <dgm:pt modelId="{CB18074E-F84C-4E91-AA76-1E01E73AB086}">
      <dgm:prSet/>
      <dgm:spPr/>
      <dgm:t>
        <a:bodyPr/>
        <a:lstStyle/>
        <a:p>
          <a:r>
            <a:rPr lang="en-US" b="1" dirty="0"/>
            <a:t>Conclusion</a:t>
          </a:r>
        </a:p>
      </dgm:t>
    </dgm:pt>
    <dgm:pt modelId="{9957D140-2677-412D-A543-8D46B129D148}" type="parTrans" cxnId="{7165E0D5-3F7D-40A5-842A-9A7949720236}">
      <dgm:prSet/>
      <dgm:spPr/>
      <dgm:t>
        <a:bodyPr/>
        <a:lstStyle/>
        <a:p>
          <a:endParaRPr lang="en-US"/>
        </a:p>
      </dgm:t>
    </dgm:pt>
    <dgm:pt modelId="{D23CCB6B-A2DB-4360-8B30-6BB942104A11}" type="sibTrans" cxnId="{7165E0D5-3F7D-40A5-842A-9A7949720236}">
      <dgm:prSet/>
      <dgm:spPr/>
      <dgm:t>
        <a:bodyPr/>
        <a:lstStyle/>
        <a:p>
          <a:endParaRPr lang="en-US"/>
        </a:p>
      </dgm:t>
    </dgm:pt>
    <dgm:pt modelId="{4DF82CAD-E18B-4EAE-A74C-7B86DFFF5D63}" type="pres">
      <dgm:prSet presAssocID="{6982B2A1-0203-4E1A-9E49-BFC44E20A98A}" presName="vert0" presStyleCnt="0">
        <dgm:presLayoutVars>
          <dgm:dir/>
          <dgm:animOne val="branch"/>
          <dgm:animLvl val="lvl"/>
        </dgm:presLayoutVars>
      </dgm:prSet>
      <dgm:spPr/>
    </dgm:pt>
    <dgm:pt modelId="{E28BBDD8-EED0-44FE-86CD-0866027BD7CD}" type="pres">
      <dgm:prSet presAssocID="{42ACE784-F106-46A2-B362-1BA5E1230AF7}" presName="thickLine" presStyleLbl="alignNode1" presStyleIdx="0" presStyleCnt="7"/>
      <dgm:spPr/>
    </dgm:pt>
    <dgm:pt modelId="{516C4795-D31E-472F-9418-1C11CF4D6BA4}" type="pres">
      <dgm:prSet presAssocID="{42ACE784-F106-46A2-B362-1BA5E1230AF7}" presName="horz1" presStyleCnt="0"/>
      <dgm:spPr/>
    </dgm:pt>
    <dgm:pt modelId="{C923B02B-2CFF-4571-B8FC-B09EFE911391}" type="pres">
      <dgm:prSet presAssocID="{42ACE784-F106-46A2-B362-1BA5E1230AF7}" presName="tx1" presStyleLbl="revTx" presStyleIdx="0" presStyleCnt="7"/>
      <dgm:spPr/>
    </dgm:pt>
    <dgm:pt modelId="{DFB211B0-AFA9-4F74-B98F-FBD9A0D288FB}" type="pres">
      <dgm:prSet presAssocID="{42ACE784-F106-46A2-B362-1BA5E1230AF7}" presName="vert1" presStyleCnt="0"/>
      <dgm:spPr/>
    </dgm:pt>
    <dgm:pt modelId="{AF406735-E1CE-4FCE-A1AC-40A5F81EFA7C}" type="pres">
      <dgm:prSet presAssocID="{F126BCCC-224D-43BD-A802-143F86508B82}" presName="thickLine" presStyleLbl="alignNode1" presStyleIdx="1" presStyleCnt="7"/>
      <dgm:spPr/>
    </dgm:pt>
    <dgm:pt modelId="{318F96BD-A6B1-497D-8BB0-D030D710A6E3}" type="pres">
      <dgm:prSet presAssocID="{F126BCCC-224D-43BD-A802-143F86508B82}" presName="horz1" presStyleCnt="0"/>
      <dgm:spPr/>
    </dgm:pt>
    <dgm:pt modelId="{5B78100D-6654-4D60-9DF7-DA943D74E765}" type="pres">
      <dgm:prSet presAssocID="{F126BCCC-224D-43BD-A802-143F86508B82}" presName="tx1" presStyleLbl="revTx" presStyleIdx="1" presStyleCnt="7"/>
      <dgm:spPr/>
    </dgm:pt>
    <dgm:pt modelId="{BFB1D8D1-F176-40F9-B990-55167EA330B6}" type="pres">
      <dgm:prSet presAssocID="{F126BCCC-224D-43BD-A802-143F86508B82}" presName="vert1" presStyleCnt="0"/>
      <dgm:spPr/>
    </dgm:pt>
    <dgm:pt modelId="{942CE9D9-50E1-42B4-AA07-32BAE2ECF0C1}" type="pres">
      <dgm:prSet presAssocID="{C120B1DA-7149-4E84-999B-525EDADDA537}" presName="thickLine" presStyleLbl="alignNode1" presStyleIdx="2" presStyleCnt="7"/>
      <dgm:spPr/>
    </dgm:pt>
    <dgm:pt modelId="{91DC9DC7-B1D2-4F5C-95B2-A0215E6D42FC}" type="pres">
      <dgm:prSet presAssocID="{C120B1DA-7149-4E84-999B-525EDADDA537}" presName="horz1" presStyleCnt="0"/>
      <dgm:spPr/>
    </dgm:pt>
    <dgm:pt modelId="{A89548D1-0AF6-4BAB-B662-4690A383887E}" type="pres">
      <dgm:prSet presAssocID="{C120B1DA-7149-4E84-999B-525EDADDA537}" presName="tx1" presStyleLbl="revTx" presStyleIdx="2" presStyleCnt="7"/>
      <dgm:spPr/>
    </dgm:pt>
    <dgm:pt modelId="{EB160182-9164-462D-AFC9-C15B8563E154}" type="pres">
      <dgm:prSet presAssocID="{C120B1DA-7149-4E84-999B-525EDADDA537}" presName="vert1" presStyleCnt="0"/>
      <dgm:spPr/>
    </dgm:pt>
    <dgm:pt modelId="{50A0E9C1-F26A-4849-A97C-7AEFD84A07A8}" type="pres">
      <dgm:prSet presAssocID="{1D304BBD-E574-4253-BD75-9EC2770A442F}" presName="thickLine" presStyleLbl="alignNode1" presStyleIdx="3" presStyleCnt="7"/>
      <dgm:spPr/>
    </dgm:pt>
    <dgm:pt modelId="{FE1188CE-4C94-4945-8096-EDF7E103D5C2}" type="pres">
      <dgm:prSet presAssocID="{1D304BBD-E574-4253-BD75-9EC2770A442F}" presName="horz1" presStyleCnt="0"/>
      <dgm:spPr/>
    </dgm:pt>
    <dgm:pt modelId="{C32C1BA2-CD6E-470D-9C54-962F89544591}" type="pres">
      <dgm:prSet presAssocID="{1D304BBD-E574-4253-BD75-9EC2770A442F}" presName="tx1" presStyleLbl="revTx" presStyleIdx="3" presStyleCnt="7"/>
      <dgm:spPr/>
    </dgm:pt>
    <dgm:pt modelId="{2E494FCB-A83B-42D6-9202-E7D993D347FB}" type="pres">
      <dgm:prSet presAssocID="{1D304BBD-E574-4253-BD75-9EC2770A442F}" presName="vert1" presStyleCnt="0"/>
      <dgm:spPr/>
    </dgm:pt>
    <dgm:pt modelId="{723F324A-2802-4D35-86B2-64126CF6D462}" type="pres">
      <dgm:prSet presAssocID="{37E65E0C-104C-4BDE-AE76-A14F0E23ED51}" presName="thickLine" presStyleLbl="alignNode1" presStyleIdx="4" presStyleCnt="7"/>
      <dgm:spPr/>
    </dgm:pt>
    <dgm:pt modelId="{64630A77-8E60-4BE1-B793-5F437F10A136}" type="pres">
      <dgm:prSet presAssocID="{37E65E0C-104C-4BDE-AE76-A14F0E23ED51}" presName="horz1" presStyleCnt="0"/>
      <dgm:spPr/>
    </dgm:pt>
    <dgm:pt modelId="{A2BE0E91-5478-4620-A8AF-36C4C28565FA}" type="pres">
      <dgm:prSet presAssocID="{37E65E0C-104C-4BDE-AE76-A14F0E23ED51}" presName="tx1" presStyleLbl="revTx" presStyleIdx="4" presStyleCnt="7"/>
      <dgm:spPr/>
    </dgm:pt>
    <dgm:pt modelId="{177DCE4F-1101-4EB6-A281-42864DD22BFE}" type="pres">
      <dgm:prSet presAssocID="{37E65E0C-104C-4BDE-AE76-A14F0E23ED51}" presName="vert1" presStyleCnt="0"/>
      <dgm:spPr/>
    </dgm:pt>
    <dgm:pt modelId="{E9B64696-B55A-4476-A1B7-F45AAF2EC9D8}" type="pres">
      <dgm:prSet presAssocID="{7243DAA3-EE51-468E-B964-3829392AFE45}" presName="thickLine" presStyleLbl="alignNode1" presStyleIdx="5" presStyleCnt="7"/>
      <dgm:spPr/>
    </dgm:pt>
    <dgm:pt modelId="{A96E8AFA-DE25-400C-8C96-BB2DC16567E0}" type="pres">
      <dgm:prSet presAssocID="{7243DAA3-EE51-468E-B964-3829392AFE45}" presName="horz1" presStyleCnt="0"/>
      <dgm:spPr/>
    </dgm:pt>
    <dgm:pt modelId="{1981A39F-B159-45BF-AD4E-D4EE48E87218}" type="pres">
      <dgm:prSet presAssocID="{7243DAA3-EE51-468E-B964-3829392AFE45}" presName="tx1" presStyleLbl="revTx" presStyleIdx="5" presStyleCnt="7"/>
      <dgm:spPr/>
    </dgm:pt>
    <dgm:pt modelId="{21C6284F-C9BD-424F-BFEB-246F8F4A34BF}" type="pres">
      <dgm:prSet presAssocID="{7243DAA3-EE51-468E-B964-3829392AFE45}" presName="vert1" presStyleCnt="0"/>
      <dgm:spPr/>
    </dgm:pt>
    <dgm:pt modelId="{8696BD01-6828-4CD5-91B5-D32BA11244C7}" type="pres">
      <dgm:prSet presAssocID="{CB18074E-F84C-4E91-AA76-1E01E73AB086}" presName="thickLine" presStyleLbl="alignNode1" presStyleIdx="6" presStyleCnt="7"/>
      <dgm:spPr/>
    </dgm:pt>
    <dgm:pt modelId="{482D9BD3-6566-4F41-815C-5B9BE8D939BE}" type="pres">
      <dgm:prSet presAssocID="{CB18074E-F84C-4E91-AA76-1E01E73AB086}" presName="horz1" presStyleCnt="0"/>
      <dgm:spPr/>
    </dgm:pt>
    <dgm:pt modelId="{52DB6B70-2D53-4013-8DF0-D22D99616E18}" type="pres">
      <dgm:prSet presAssocID="{CB18074E-F84C-4E91-AA76-1E01E73AB086}" presName="tx1" presStyleLbl="revTx" presStyleIdx="6" presStyleCnt="7"/>
      <dgm:spPr/>
    </dgm:pt>
    <dgm:pt modelId="{6AC7D444-9E52-412F-9E90-37CBAD685E0E}" type="pres">
      <dgm:prSet presAssocID="{CB18074E-F84C-4E91-AA76-1E01E73AB086}" presName="vert1" presStyleCnt="0"/>
      <dgm:spPr/>
    </dgm:pt>
  </dgm:ptLst>
  <dgm:cxnLst>
    <dgm:cxn modelId="{C117C002-B896-4EC1-B345-0681FE7DD98E}" type="presOf" srcId="{1D304BBD-E574-4253-BD75-9EC2770A442F}" destId="{C32C1BA2-CD6E-470D-9C54-962F89544591}" srcOrd="0" destOrd="0" presId="urn:microsoft.com/office/officeart/2008/layout/LinedList"/>
    <dgm:cxn modelId="{598E011C-AD3D-4494-8BEE-CBB90FAB9665}" type="presOf" srcId="{6982B2A1-0203-4E1A-9E49-BFC44E20A98A}" destId="{4DF82CAD-E18B-4EAE-A74C-7B86DFFF5D63}" srcOrd="0" destOrd="0" presId="urn:microsoft.com/office/officeart/2008/layout/LinedList"/>
    <dgm:cxn modelId="{5A06C82B-4827-4ED3-95CB-0A6A74DA679D}" type="presOf" srcId="{7243DAA3-EE51-468E-B964-3829392AFE45}" destId="{1981A39F-B159-45BF-AD4E-D4EE48E87218}" srcOrd="0" destOrd="0" presId="urn:microsoft.com/office/officeart/2008/layout/LinedList"/>
    <dgm:cxn modelId="{95F2032D-68F3-4971-AFFE-A794651A19EB}" srcId="{6982B2A1-0203-4E1A-9E49-BFC44E20A98A}" destId="{42ACE784-F106-46A2-B362-1BA5E1230AF7}" srcOrd="0" destOrd="0" parTransId="{9B96374F-6DD5-48A8-9F54-EE9ABD0E026E}" sibTransId="{32B9601B-8304-435D-BDD4-1546260C17C9}"/>
    <dgm:cxn modelId="{09C9BE3F-F974-45EF-A445-90D94BD16BB2}" srcId="{6982B2A1-0203-4E1A-9E49-BFC44E20A98A}" destId="{F126BCCC-224D-43BD-A802-143F86508B82}" srcOrd="1" destOrd="0" parTransId="{D6008A6D-185B-46C1-90B5-3E3166018151}" sibTransId="{EA4DCDC9-5730-449B-9255-F03B6C6AE30D}"/>
    <dgm:cxn modelId="{A869C768-E361-4965-BCFA-1F1BA30C735B}" srcId="{6982B2A1-0203-4E1A-9E49-BFC44E20A98A}" destId="{1D304BBD-E574-4253-BD75-9EC2770A442F}" srcOrd="3" destOrd="0" parTransId="{0FF420C7-C75F-40B6-AB74-A7D46531B398}" sibTransId="{0B1DFA22-9209-47C0-AC30-40CF828EDD74}"/>
    <dgm:cxn modelId="{E48D0D6A-2F0C-4C5A-A66E-314571D1B418}" type="presOf" srcId="{37E65E0C-104C-4BDE-AE76-A14F0E23ED51}" destId="{A2BE0E91-5478-4620-A8AF-36C4C28565FA}" srcOrd="0" destOrd="0" presId="urn:microsoft.com/office/officeart/2008/layout/LinedList"/>
    <dgm:cxn modelId="{A31AFC71-93E7-4472-B28A-26FB54653D48}" srcId="{6982B2A1-0203-4E1A-9E49-BFC44E20A98A}" destId="{37E65E0C-104C-4BDE-AE76-A14F0E23ED51}" srcOrd="4" destOrd="0" parTransId="{968C21FE-D212-4237-B0AC-C8EBD7708C54}" sibTransId="{8DA0F613-2036-4BB6-9954-D44BB8BA6BBF}"/>
    <dgm:cxn modelId="{4F21B855-D4F0-4107-8AC3-00594F78A6F7}" type="presOf" srcId="{CB18074E-F84C-4E91-AA76-1E01E73AB086}" destId="{52DB6B70-2D53-4013-8DF0-D22D99616E18}" srcOrd="0" destOrd="0" presId="urn:microsoft.com/office/officeart/2008/layout/LinedList"/>
    <dgm:cxn modelId="{481F918B-B911-4D32-8F4D-E594CD4D6BCD}" type="presOf" srcId="{F126BCCC-224D-43BD-A802-143F86508B82}" destId="{5B78100D-6654-4D60-9DF7-DA943D74E765}" srcOrd="0" destOrd="0" presId="urn:microsoft.com/office/officeart/2008/layout/LinedList"/>
    <dgm:cxn modelId="{8D7AC88F-3B8A-4DD1-8EA1-C3004F3A9D0E}" srcId="{6982B2A1-0203-4E1A-9E49-BFC44E20A98A}" destId="{7243DAA3-EE51-468E-B964-3829392AFE45}" srcOrd="5" destOrd="0" parTransId="{53ACFD64-E764-49A0-B9AE-2256B0C4F361}" sibTransId="{31839D63-E423-444E-87BF-62DA090DE25E}"/>
    <dgm:cxn modelId="{B3D964A4-78C8-465D-B71A-2FB4944FDE4A}" type="presOf" srcId="{42ACE784-F106-46A2-B362-1BA5E1230AF7}" destId="{C923B02B-2CFF-4571-B8FC-B09EFE911391}" srcOrd="0" destOrd="0" presId="urn:microsoft.com/office/officeart/2008/layout/LinedList"/>
    <dgm:cxn modelId="{7165E0D5-3F7D-40A5-842A-9A7949720236}" srcId="{6982B2A1-0203-4E1A-9E49-BFC44E20A98A}" destId="{CB18074E-F84C-4E91-AA76-1E01E73AB086}" srcOrd="6" destOrd="0" parTransId="{9957D140-2677-412D-A543-8D46B129D148}" sibTransId="{D23CCB6B-A2DB-4360-8B30-6BB942104A11}"/>
    <dgm:cxn modelId="{26D6A1F3-E4B0-4663-BA86-7F307012C551}" srcId="{6982B2A1-0203-4E1A-9E49-BFC44E20A98A}" destId="{C120B1DA-7149-4E84-999B-525EDADDA537}" srcOrd="2" destOrd="0" parTransId="{FAE86DD2-1778-495A-8EE2-0D02151853B3}" sibTransId="{2E4ADC5B-3A60-47AF-91B4-E7BEFF40DF2A}"/>
    <dgm:cxn modelId="{F7D591FD-626B-4967-8798-EAB66FC72FA5}" type="presOf" srcId="{C120B1DA-7149-4E84-999B-525EDADDA537}" destId="{A89548D1-0AF6-4BAB-B662-4690A383887E}" srcOrd="0" destOrd="0" presId="urn:microsoft.com/office/officeart/2008/layout/LinedList"/>
    <dgm:cxn modelId="{0400B341-C4A9-4520-8E38-D5E41BAB9EE7}" type="presParOf" srcId="{4DF82CAD-E18B-4EAE-A74C-7B86DFFF5D63}" destId="{E28BBDD8-EED0-44FE-86CD-0866027BD7CD}" srcOrd="0" destOrd="0" presId="urn:microsoft.com/office/officeart/2008/layout/LinedList"/>
    <dgm:cxn modelId="{519DAADB-E37D-4F8D-8B17-BC5F210799CF}" type="presParOf" srcId="{4DF82CAD-E18B-4EAE-A74C-7B86DFFF5D63}" destId="{516C4795-D31E-472F-9418-1C11CF4D6BA4}" srcOrd="1" destOrd="0" presId="urn:microsoft.com/office/officeart/2008/layout/LinedList"/>
    <dgm:cxn modelId="{5AD2E492-EE42-4463-BD2F-B3F5DAC4B459}" type="presParOf" srcId="{516C4795-D31E-472F-9418-1C11CF4D6BA4}" destId="{C923B02B-2CFF-4571-B8FC-B09EFE911391}" srcOrd="0" destOrd="0" presId="urn:microsoft.com/office/officeart/2008/layout/LinedList"/>
    <dgm:cxn modelId="{D64F939B-113F-41FB-AA23-E13FBB2F0AE1}" type="presParOf" srcId="{516C4795-D31E-472F-9418-1C11CF4D6BA4}" destId="{DFB211B0-AFA9-4F74-B98F-FBD9A0D288FB}" srcOrd="1" destOrd="0" presId="urn:microsoft.com/office/officeart/2008/layout/LinedList"/>
    <dgm:cxn modelId="{1E9B9F76-D2F9-4AD7-A0B2-FA2E28CBF305}" type="presParOf" srcId="{4DF82CAD-E18B-4EAE-A74C-7B86DFFF5D63}" destId="{AF406735-E1CE-4FCE-A1AC-40A5F81EFA7C}" srcOrd="2" destOrd="0" presId="urn:microsoft.com/office/officeart/2008/layout/LinedList"/>
    <dgm:cxn modelId="{E11DF060-F35B-4833-8959-4B08DF7FEAA3}" type="presParOf" srcId="{4DF82CAD-E18B-4EAE-A74C-7B86DFFF5D63}" destId="{318F96BD-A6B1-497D-8BB0-D030D710A6E3}" srcOrd="3" destOrd="0" presId="urn:microsoft.com/office/officeart/2008/layout/LinedList"/>
    <dgm:cxn modelId="{933838FE-3D33-4139-B2EE-D6113CD9A85E}" type="presParOf" srcId="{318F96BD-A6B1-497D-8BB0-D030D710A6E3}" destId="{5B78100D-6654-4D60-9DF7-DA943D74E765}" srcOrd="0" destOrd="0" presId="urn:microsoft.com/office/officeart/2008/layout/LinedList"/>
    <dgm:cxn modelId="{A0E3ACF5-7C47-44CC-874B-4B090264DCCE}" type="presParOf" srcId="{318F96BD-A6B1-497D-8BB0-D030D710A6E3}" destId="{BFB1D8D1-F176-40F9-B990-55167EA330B6}" srcOrd="1" destOrd="0" presId="urn:microsoft.com/office/officeart/2008/layout/LinedList"/>
    <dgm:cxn modelId="{E2748942-B0A2-40C0-A893-E96DD2B4073B}" type="presParOf" srcId="{4DF82CAD-E18B-4EAE-A74C-7B86DFFF5D63}" destId="{942CE9D9-50E1-42B4-AA07-32BAE2ECF0C1}" srcOrd="4" destOrd="0" presId="urn:microsoft.com/office/officeart/2008/layout/LinedList"/>
    <dgm:cxn modelId="{0F242816-C675-4567-A801-E064A21B471F}" type="presParOf" srcId="{4DF82CAD-E18B-4EAE-A74C-7B86DFFF5D63}" destId="{91DC9DC7-B1D2-4F5C-95B2-A0215E6D42FC}" srcOrd="5" destOrd="0" presId="urn:microsoft.com/office/officeart/2008/layout/LinedList"/>
    <dgm:cxn modelId="{D63A2F8B-EB77-4EEC-986A-1776B8B43D7D}" type="presParOf" srcId="{91DC9DC7-B1D2-4F5C-95B2-A0215E6D42FC}" destId="{A89548D1-0AF6-4BAB-B662-4690A383887E}" srcOrd="0" destOrd="0" presId="urn:microsoft.com/office/officeart/2008/layout/LinedList"/>
    <dgm:cxn modelId="{7A0F69BD-7468-43B9-A66A-8FFE4BC0663A}" type="presParOf" srcId="{91DC9DC7-B1D2-4F5C-95B2-A0215E6D42FC}" destId="{EB160182-9164-462D-AFC9-C15B8563E154}" srcOrd="1" destOrd="0" presId="urn:microsoft.com/office/officeart/2008/layout/LinedList"/>
    <dgm:cxn modelId="{4BF72219-E551-4759-95DC-A0C12DC6B425}" type="presParOf" srcId="{4DF82CAD-E18B-4EAE-A74C-7B86DFFF5D63}" destId="{50A0E9C1-F26A-4849-A97C-7AEFD84A07A8}" srcOrd="6" destOrd="0" presId="urn:microsoft.com/office/officeart/2008/layout/LinedList"/>
    <dgm:cxn modelId="{283A2D1E-D5F0-46CA-A1D5-F76883A42095}" type="presParOf" srcId="{4DF82CAD-E18B-4EAE-A74C-7B86DFFF5D63}" destId="{FE1188CE-4C94-4945-8096-EDF7E103D5C2}" srcOrd="7" destOrd="0" presId="urn:microsoft.com/office/officeart/2008/layout/LinedList"/>
    <dgm:cxn modelId="{29B4D525-1CC8-41B4-B680-7825755CC5E1}" type="presParOf" srcId="{FE1188CE-4C94-4945-8096-EDF7E103D5C2}" destId="{C32C1BA2-CD6E-470D-9C54-962F89544591}" srcOrd="0" destOrd="0" presId="urn:microsoft.com/office/officeart/2008/layout/LinedList"/>
    <dgm:cxn modelId="{35652836-49C4-451E-BEFD-A6312B2A2EE1}" type="presParOf" srcId="{FE1188CE-4C94-4945-8096-EDF7E103D5C2}" destId="{2E494FCB-A83B-42D6-9202-E7D993D347FB}" srcOrd="1" destOrd="0" presId="urn:microsoft.com/office/officeart/2008/layout/LinedList"/>
    <dgm:cxn modelId="{78FAB4BB-A380-40B2-A20C-C615127983F3}" type="presParOf" srcId="{4DF82CAD-E18B-4EAE-A74C-7B86DFFF5D63}" destId="{723F324A-2802-4D35-86B2-64126CF6D462}" srcOrd="8" destOrd="0" presId="urn:microsoft.com/office/officeart/2008/layout/LinedList"/>
    <dgm:cxn modelId="{31AF048D-176E-4465-8579-C48BAA7452A9}" type="presParOf" srcId="{4DF82CAD-E18B-4EAE-A74C-7B86DFFF5D63}" destId="{64630A77-8E60-4BE1-B793-5F437F10A136}" srcOrd="9" destOrd="0" presId="urn:microsoft.com/office/officeart/2008/layout/LinedList"/>
    <dgm:cxn modelId="{5C7DD232-7A60-435C-BA2F-87718032AF92}" type="presParOf" srcId="{64630A77-8E60-4BE1-B793-5F437F10A136}" destId="{A2BE0E91-5478-4620-A8AF-36C4C28565FA}" srcOrd="0" destOrd="0" presId="urn:microsoft.com/office/officeart/2008/layout/LinedList"/>
    <dgm:cxn modelId="{3D53B91A-C00C-49FE-89D9-36709EF1D2E6}" type="presParOf" srcId="{64630A77-8E60-4BE1-B793-5F437F10A136}" destId="{177DCE4F-1101-4EB6-A281-42864DD22BFE}" srcOrd="1" destOrd="0" presId="urn:microsoft.com/office/officeart/2008/layout/LinedList"/>
    <dgm:cxn modelId="{E92AC6EA-AD93-4583-9DE8-DFEE4B2AAB03}" type="presParOf" srcId="{4DF82CAD-E18B-4EAE-A74C-7B86DFFF5D63}" destId="{E9B64696-B55A-4476-A1B7-F45AAF2EC9D8}" srcOrd="10" destOrd="0" presId="urn:microsoft.com/office/officeart/2008/layout/LinedList"/>
    <dgm:cxn modelId="{5D36D794-128A-4E32-B787-313896461CB1}" type="presParOf" srcId="{4DF82CAD-E18B-4EAE-A74C-7B86DFFF5D63}" destId="{A96E8AFA-DE25-400C-8C96-BB2DC16567E0}" srcOrd="11" destOrd="0" presId="urn:microsoft.com/office/officeart/2008/layout/LinedList"/>
    <dgm:cxn modelId="{A732CB40-27FC-4FAB-B7AD-0A03FBB745D0}" type="presParOf" srcId="{A96E8AFA-DE25-400C-8C96-BB2DC16567E0}" destId="{1981A39F-B159-45BF-AD4E-D4EE48E87218}" srcOrd="0" destOrd="0" presId="urn:microsoft.com/office/officeart/2008/layout/LinedList"/>
    <dgm:cxn modelId="{46F4D33D-704B-4D74-BB57-EB7FDCCE42E3}" type="presParOf" srcId="{A96E8AFA-DE25-400C-8C96-BB2DC16567E0}" destId="{21C6284F-C9BD-424F-BFEB-246F8F4A34BF}" srcOrd="1" destOrd="0" presId="urn:microsoft.com/office/officeart/2008/layout/LinedList"/>
    <dgm:cxn modelId="{88CB0FC9-7B67-4F32-99E8-AA3420CEB34A}" type="presParOf" srcId="{4DF82CAD-E18B-4EAE-A74C-7B86DFFF5D63}" destId="{8696BD01-6828-4CD5-91B5-D32BA11244C7}" srcOrd="12" destOrd="0" presId="urn:microsoft.com/office/officeart/2008/layout/LinedList"/>
    <dgm:cxn modelId="{247434E6-DD59-4296-9A84-025B5BDD6734}" type="presParOf" srcId="{4DF82CAD-E18B-4EAE-A74C-7B86DFFF5D63}" destId="{482D9BD3-6566-4F41-815C-5B9BE8D939BE}" srcOrd="13" destOrd="0" presId="urn:microsoft.com/office/officeart/2008/layout/LinedList"/>
    <dgm:cxn modelId="{026F2D29-7349-47DF-A6FF-E6928401DEC6}" type="presParOf" srcId="{482D9BD3-6566-4F41-815C-5B9BE8D939BE}" destId="{52DB6B70-2D53-4013-8DF0-D22D99616E18}" srcOrd="0" destOrd="0" presId="urn:microsoft.com/office/officeart/2008/layout/LinedList"/>
    <dgm:cxn modelId="{3B91F964-5C92-4ECE-95A1-4D8FC4B73FBB}" type="presParOf" srcId="{482D9BD3-6566-4F41-815C-5B9BE8D939BE}" destId="{6AC7D444-9E52-412F-9E90-37CBAD685E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BBDD8-EED0-44FE-86CD-0866027BD7CD}">
      <dsp:nvSpPr>
        <dsp:cNvPr id="0" name=""/>
        <dsp:cNvSpPr/>
      </dsp:nvSpPr>
      <dsp:spPr>
        <a:xfrm>
          <a:off x="0" y="470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23B02B-2CFF-4571-B8FC-B09EFE911391}">
      <dsp:nvSpPr>
        <dsp:cNvPr id="0" name=""/>
        <dsp:cNvSpPr/>
      </dsp:nvSpPr>
      <dsp:spPr>
        <a:xfrm>
          <a:off x="0" y="470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Commodities Introduction</a:t>
          </a:r>
          <a:endParaRPr lang="en-US" sz="2600" kern="1200"/>
        </a:p>
      </dsp:txBody>
      <dsp:txXfrm>
        <a:off x="0" y="470"/>
        <a:ext cx="9493250" cy="550460"/>
      </dsp:txXfrm>
    </dsp:sp>
    <dsp:sp modelId="{AF406735-E1CE-4FCE-A1AC-40A5F81EFA7C}">
      <dsp:nvSpPr>
        <dsp:cNvPr id="0" name=""/>
        <dsp:cNvSpPr/>
      </dsp:nvSpPr>
      <dsp:spPr>
        <a:xfrm>
          <a:off x="0" y="550931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78100D-6654-4D60-9DF7-DA943D74E765}">
      <dsp:nvSpPr>
        <dsp:cNvPr id="0" name=""/>
        <dsp:cNvSpPr/>
      </dsp:nvSpPr>
      <dsp:spPr>
        <a:xfrm>
          <a:off x="0" y="550931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Study Purpose</a:t>
          </a:r>
        </a:p>
      </dsp:txBody>
      <dsp:txXfrm>
        <a:off x="0" y="550931"/>
        <a:ext cx="9493250" cy="550460"/>
      </dsp:txXfrm>
    </dsp:sp>
    <dsp:sp modelId="{942CE9D9-50E1-42B4-AA07-32BAE2ECF0C1}">
      <dsp:nvSpPr>
        <dsp:cNvPr id="0" name=""/>
        <dsp:cNvSpPr/>
      </dsp:nvSpPr>
      <dsp:spPr>
        <a:xfrm>
          <a:off x="0" y="1101392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9548D1-0AF6-4BAB-B662-4690A383887E}">
      <dsp:nvSpPr>
        <dsp:cNvPr id="0" name=""/>
        <dsp:cNvSpPr/>
      </dsp:nvSpPr>
      <dsp:spPr>
        <a:xfrm>
          <a:off x="0" y="1101392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Price and Economic Feature Data</a:t>
          </a:r>
          <a:endParaRPr lang="en-US" sz="2600" kern="1200"/>
        </a:p>
      </dsp:txBody>
      <dsp:txXfrm>
        <a:off x="0" y="1101392"/>
        <a:ext cx="9493250" cy="550460"/>
      </dsp:txXfrm>
    </dsp:sp>
    <dsp:sp modelId="{50A0E9C1-F26A-4849-A97C-7AEFD84A07A8}">
      <dsp:nvSpPr>
        <dsp:cNvPr id="0" name=""/>
        <dsp:cNvSpPr/>
      </dsp:nvSpPr>
      <dsp:spPr>
        <a:xfrm>
          <a:off x="0" y="1651853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2C1BA2-CD6E-470D-9C54-962F89544591}">
      <dsp:nvSpPr>
        <dsp:cNvPr id="0" name=""/>
        <dsp:cNvSpPr/>
      </dsp:nvSpPr>
      <dsp:spPr>
        <a:xfrm>
          <a:off x="0" y="1651853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dirty="0"/>
            <a:t>ARIMA/Random Walk Model</a:t>
          </a:r>
        </a:p>
      </dsp:txBody>
      <dsp:txXfrm>
        <a:off x="0" y="1651853"/>
        <a:ext cx="9493250" cy="550460"/>
      </dsp:txXfrm>
    </dsp:sp>
    <dsp:sp modelId="{723F324A-2802-4D35-86B2-64126CF6D462}">
      <dsp:nvSpPr>
        <dsp:cNvPr id="0" name=""/>
        <dsp:cNvSpPr/>
      </dsp:nvSpPr>
      <dsp:spPr>
        <a:xfrm>
          <a:off x="0" y="2202313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BE0E91-5478-4620-A8AF-36C4C28565FA}">
      <dsp:nvSpPr>
        <dsp:cNvPr id="0" name=""/>
        <dsp:cNvSpPr/>
      </dsp:nvSpPr>
      <dsp:spPr>
        <a:xfrm>
          <a:off x="0" y="2202313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Recurrent Neural Network Model</a:t>
          </a:r>
        </a:p>
      </dsp:txBody>
      <dsp:txXfrm>
        <a:off x="0" y="2202313"/>
        <a:ext cx="9493250" cy="550460"/>
      </dsp:txXfrm>
    </dsp:sp>
    <dsp:sp modelId="{E9B64696-B55A-4476-A1B7-F45AAF2EC9D8}">
      <dsp:nvSpPr>
        <dsp:cNvPr id="0" name=""/>
        <dsp:cNvSpPr/>
      </dsp:nvSpPr>
      <dsp:spPr>
        <a:xfrm>
          <a:off x="0" y="2752774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81A39F-B159-45BF-AD4E-D4EE48E87218}">
      <dsp:nvSpPr>
        <dsp:cNvPr id="0" name=""/>
        <dsp:cNvSpPr/>
      </dsp:nvSpPr>
      <dsp:spPr>
        <a:xfrm>
          <a:off x="0" y="2752774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dirty="0"/>
            <a:t>Key Findings</a:t>
          </a:r>
        </a:p>
      </dsp:txBody>
      <dsp:txXfrm>
        <a:off x="0" y="2752774"/>
        <a:ext cx="9493250" cy="550460"/>
      </dsp:txXfrm>
    </dsp:sp>
    <dsp:sp modelId="{8696BD01-6828-4CD5-91B5-D32BA11244C7}">
      <dsp:nvSpPr>
        <dsp:cNvPr id="0" name=""/>
        <dsp:cNvSpPr/>
      </dsp:nvSpPr>
      <dsp:spPr>
        <a:xfrm>
          <a:off x="0" y="3303235"/>
          <a:ext cx="9493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DB6B70-2D53-4013-8DF0-D22D99616E18}">
      <dsp:nvSpPr>
        <dsp:cNvPr id="0" name=""/>
        <dsp:cNvSpPr/>
      </dsp:nvSpPr>
      <dsp:spPr>
        <a:xfrm>
          <a:off x="0" y="3303235"/>
          <a:ext cx="9493250" cy="550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Conclusion</a:t>
          </a:r>
        </a:p>
      </dsp:txBody>
      <dsp:txXfrm>
        <a:off x="0" y="3303235"/>
        <a:ext cx="9493250" cy="5504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27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88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8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48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2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3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00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3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62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3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90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7836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openxmlformats.org/officeDocument/2006/relationships/image" Target="../media/image6.jp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F95C2A-DC97-4FC5-B4D7-ECA8B8A66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02941-2899-4BB6-9EEB-66BE1BD815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t="18741" b="250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1080BBA-334D-47E7-984F-354D2ADEE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65439" y="231439"/>
            <a:ext cx="6858000" cy="639512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9A761C-393E-42CA-83E8-BB4AE6DA3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5267" y="3153104"/>
            <a:ext cx="7700933" cy="3019095"/>
          </a:xfrm>
        </p:spPr>
        <p:txBody>
          <a:bodyPr anchor="b"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US" sz="4600"/>
              <a:t>Recurrent Neural Network Modeling of Metal Commodity Pricing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471267-CE18-42C4-9767-BBDA295D9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0" y="1034218"/>
            <a:ext cx="3886200" cy="1084668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DATS 6501: Capstone Design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Author: Rich Gude, M.S.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90B6BE-4608-41D2-B075-FF612C55A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0EB12EA-C9EA-45BE-A22A-01D12F1BD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4162BCC-A310-4FED-9E20-7E50DE98CD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3EAC428-76D3-48E0-92FE-525A3B1EDD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304A83B-3D40-4647-96E0-5B28DD1E5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0662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E29850-FF8C-4A70-A54F-29A8CFCF9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79E390A-405A-41FF-B91F-F5FAA0E59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EAEBC66-E1C6-46AE-8EF1-E28EFEA3F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82A7822-6056-4415-A0D2-5FB3A84E8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1E9B269-BA82-4AF1-BDBF-87F48002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950F564-36B0-4A58-84A7-3B03BE6C4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2B2619C-2C88-4DD6-96FE-CF708FF6A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5382" y="0"/>
            <a:ext cx="7266618" cy="6858000"/>
          </a:xfrm>
          <a:custGeom>
            <a:avLst/>
            <a:gdLst>
              <a:gd name="connsiteX0" fmla="*/ 414076 w 7266618"/>
              <a:gd name="connsiteY0" fmla="*/ 0 h 6858000"/>
              <a:gd name="connsiteX1" fmla="*/ 7266618 w 7266618"/>
              <a:gd name="connsiteY1" fmla="*/ 0 h 6858000"/>
              <a:gd name="connsiteX2" fmla="*/ 7266618 w 7266618"/>
              <a:gd name="connsiteY2" fmla="*/ 6858000 h 6858000"/>
              <a:gd name="connsiteX3" fmla="*/ 7086013 w 7266618"/>
              <a:gd name="connsiteY3" fmla="*/ 6858000 h 6858000"/>
              <a:gd name="connsiteX4" fmla="*/ 0 w 7266618"/>
              <a:gd name="connsiteY4" fmla="*/ 639950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6618" h="6858000">
                <a:moveTo>
                  <a:pt x="414076" y="0"/>
                </a:moveTo>
                <a:lnTo>
                  <a:pt x="7266618" y="0"/>
                </a:lnTo>
                <a:lnTo>
                  <a:pt x="7266618" y="6858000"/>
                </a:lnTo>
                <a:lnTo>
                  <a:pt x="7086013" y="6858000"/>
                </a:lnTo>
                <a:lnTo>
                  <a:pt x="0" y="6399503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E3A44A7-098D-4DB2-9081-4499626D1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7762" y="1"/>
            <a:ext cx="7144238" cy="6763357"/>
          </a:xfrm>
          <a:custGeom>
            <a:avLst/>
            <a:gdLst>
              <a:gd name="connsiteX0" fmla="*/ 405160 w 7144238"/>
              <a:gd name="connsiteY0" fmla="*/ 0 h 6763357"/>
              <a:gd name="connsiteX1" fmla="*/ 7144238 w 7144238"/>
              <a:gd name="connsiteY1" fmla="*/ 0 h 6763357"/>
              <a:gd name="connsiteX2" fmla="*/ 7144238 w 7144238"/>
              <a:gd name="connsiteY2" fmla="*/ 6763357 h 6763357"/>
              <a:gd name="connsiteX3" fmla="*/ 6459827 w 7144238"/>
              <a:gd name="connsiteY3" fmla="*/ 6719077 h 6763357"/>
              <a:gd name="connsiteX4" fmla="*/ 6425309 w 7144238"/>
              <a:gd name="connsiteY4" fmla="*/ 6728146 h 6763357"/>
              <a:gd name="connsiteX5" fmla="*/ 6379064 w 7144238"/>
              <a:gd name="connsiteY5" fmla="*/ 6724689 h 6763357"/>
              <a:gd name="connsiteX6" fmla="*/ 6358967 w 7144238"/>
              <a:gd name="connsiteY6" fmla="*/ 6735815 h 6763357"/>
              <a:gd name="connsiteX7" fmla="*/ 6340027 w 7144238"/>
              <a:gd name="connsiteY7" fmla="*/ 6739948 h 6763357"/>
              <a:gd name="connsiteX8" fmla="*/ 6325659 w 7144238"/>
              <a:gd name="connsiteY8" fmla="*/ 6739848 h 6763357"/>
              <a:gd name="connsiteX9" fmla="*/ 6311135 w 7144238"/>
              <a:gd name="connsiteY9" fmla="*/ 6731574 h 6763357"/>
              <a:gd name="connsiteX10" fmla="*/ 6300815 w 7144238"/>
              <a:gd name="connsiteY10" fmla="*/ 6733959 h 6763357"/>
              <a:gd name="connsiteX11" fmla="*/ 6282467 w 7144238"/>
              <a:gd name="connsiteY11" fmla="*/ 6724911 h 6763357"/>
              <a:gd name="connsiteX12" fmla="*/ 6255353 w 7144238"/>
              <a:gd name="connsiteY12" fmla="*/ 6715920 h 6763357"/>
              <a:gd name="connsiteX13" fmla="*/ 6236864 w 7144238"/>
              <a:gd name="connsiteY13" fmla="*/ 6707006 h 6763357"/>
              <a:gd name="connsiteX14" fmla="*/ 6233355 w 7144238"/>
              <a:gd name="connsiteY14" fmla="*/ 6704418 h 6763357"/>
              <a:gd name="connsiteX15" fmla="*/ 6109120 w 7144238"/>
              <a:gd name="connsiteY15" fmla="*/ 6696380 h 6763357"/>
              <a:gd name="connsiteX16" fmla="*/ 6099785 w 7144238"/>
              <a:gd name="connsiteY16" fmla="*/ 6698416 h 6763357"/>
              <a:gd name="connsiteX17" fmla="*/ 6069037 w 7144238"/>
              <a:gd name="connsiteY17" fmla="*/ 6693786 h 6763357"/>
              <a:gd name="connsiteX18" fmla="*/ 6064316 w 7144238"/>
              <a:gd name="connsiteY18" fmla="*/ 6697077 h 6763357"/>
              <a:gd name="connsiteX19" fmla="*/ 6034319 w 7144238"/>
              <a:gd name="connsiteY19" fmla="*/ 6691540 h 6763357"/>
              <a:gd name="connsiteX20" fmla="*/ 6001003 w 7144238"/>
              <a:gd name="connsiteY20" fmla="*/ 6692438 h 6763357"/>
              <a:gd name="connsiteX21" fmla="*/ 5998001 w 7144238"/>
              <a:gd name="connsiteY21" fmla="*/ 6700454 h 6763357"/>
              <a:gd name="connsiteX22" fmla="*/ 5990691 w 7144238"/>
              <a:gd name="connsiteY22" fmla="*/ 6700703 h 6763357"/>
              <a:gd name="connsiteX23" fmla="*/ 5979267 w 7144238"/>
              <a:gd name="connsiteY23" fmla="*/ 6699807 h 6763357"/>
              <a:gd name="connsiteX24" fmla="*/ 5954209 w 7144238"/>
              <a:gd name="connsiteY24" fmla="*/ 6689568 h 6763357"/>
              <a:gd name="connsiteX25" fmla="*/ 18822 w 7144238"/>
              <a:gd name="connsiteY25" fmla="*/ 6306907 h 6763357"/>
              <a:gd name="connsiteX26" fmla="*/ 166 w 7144238"/>
              <a:gd name="connsiteY26" fmla="*/ 6263796 h 676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144238" h="6763357">
                <a:moveTo>
                  <a:pt x="405160" y="0"/>
                </a:moveTo>
                <a:lnTo>
                  <a:pt x="7144238" y="0"/>
                </a:lnTo>
                <a:lnTo>
                  <a:pt x="7144238" y="6763357"/>
                </a:lnTo>
                <a:lnTo>
                  <a:pt x="6459827" y="6719077"/>
                </a:lnTo>
                <a:lnTo>
                  <a:pt x="6425309" y="6728146"/>
                </a:lnTo>
                <a:cubicBezTo>
                  <a:pt x="6409895" y="6726993"/>
                  <a:pt x="6394479" y="6725842"/>
                  <a:pt x="6379064" y="6724689"/>
                </a:cubicBezTo>
                <a:cubicBezTo>
                  <a:pt x="6372030" y="6715563"/>
                  <a:pt x="6365385" y="6732086"/>
                  <a:pt x="6358967" y="6735815"/>
                </a:cubicBezTo>
                <a:lnTo>
                  <a:pt x="6340027" y="6739948"/>
                </a:lnTo>
                <a:cubicBezTo>
                  <a:pt x="6335238" y="6739915"/>
                  <a:pt x="6330449" y="6739881"/>
                  <a:pt x="6325659" y="6739848"/>
                </a:cubicBezTo>
                <a:lnTo>
                  <a:pt x="6311135" y="6731574"/>
                </a:lnTo>
                <a:cubicBezTo>
                  <a:pt x="6306994" y="6730594"/>
                  <a:pt x="6305592" y="6735069"/>
                  <a:pt x="6300815" y="6733959"/>
                </a:cubicBezTo>
                <a:lnTo>
                  <a:pt x="6282467" y="6724911"/>
                </a:lnTo>
                <a:lnTo>
                  <a:pt x="6255353" y="6715920"/>
                </a:lnTo>
                <a:lnTo>
                  <a:pt x="6236864" y="6707006"/>
                </a:lnTo>
                <a:lnTo>
                  <a:pt x="6233355" y="6704418"/>
                </a:lnTo>
                <a:lnTo>
                  <a:pt x="6109120" y="6696380"/>
                </a:lnTo>
                <a:lnTo>
                  <a:pt x="6099785" y="6698416"/>
                </a:lnTo>
                <a:cubicBezTo>
                  <a:pt x="6089536" y="6696872"/>
                  <a:pt x="6079286" y="6695330"/>
                  <a:pt x="6069037" y="6693786"/>
                </a:cubicBezTo>
                <a:lnTo>
                  <a:pt x="6064316" y="6697077"/>
                </a:lnTo>
                <a:lnTo>
                  <a:pt x="6034319" y="6691540"/>
                </a:lnTo>
                <a:cubicBezTo>
                  <a:pt x="6024275" y="6691397"/>
                  <a:pt x="6006982" y="6689475"/>
                  <a:pt x="6001003" y="6692438"/>
                </a:cubicBezTo>
                <a:lnTo>
                  <a:pt x="5998001" y="6700454"/>
                </a:lnTo>
                <a:lnTo>
                  <a:pt x="5990691" y="6700703"/>
                </a:lnTo>
                <a:cubicBezTo>
                  <a:pt x="5990200" y="6700044"/>
                  <a:pt x="5979695" y="6699887"/>
                  <a:pt x="5979267" y="6699807"/>
                </a:cubicBezTo>
                <a:lnTo>
                  <a:pt x="5954209" y="6689568"/>
                </a:lnTo>
                <a:cubicBezTo>
                  <a:pt x="4960801" y="6624085"/>
                  <a:pt x="1011162" y="6377869"/>
                  <a:pt x="18822" y="6306907"/>
                </a:cubicBezTo>
                <a:cubicBezTo>
                  <a:pt x="7045" y="6306088"/>
                  <a:pt x="-1290" y="6286821"/>
                  <a:pt x="166" y="6263796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A3194F-6AE7-49BF-85E8-E05C601D3D2D}"/>
              </a:ext>
            </a:extLst>
          </p:cNvPr>
          <p:cNvSpPr/>
          <p:nvPr/>
        </p:nvSpPr>
        <p:spPr>
          <a:xfrm>
            <a:off x="4704117" y="-58723"/>
            <a:ext cx="7568965" cy="6975445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6290BE-678F-42BB-B4B1-5169EAC063E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5280" y="1427156"/>
            <a:ext cx="6417380" cy="420338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0242E4-9BF9-42FF-AA10-329BE9D6E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365125"/>
            <a:ext cx="4876801" cy="22256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Research </a:t>
            </a:r>
            <a:r>
              <a:rPr lang="en-US" dirty="0" err="1"/>
              <a:t>Methodogy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9402B-BCDC-4A83-AC1B-94125ED1D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9462" y="2760893"/>
            <a:ext cx="4235292" cy="341130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RNN and autoregressive</a:t>
            </a:r>
            <a:r>
              <a:rPr lang="en-US" dirty="0"/>
              <a:t> commodity price models developed </a:t>
            </a:r>
            <a:r>
              <a:rPr lang="en-US" dirty="0">
                <a:highlight>
                  <a:srgbClr val="FFFF00"/>
                </a:highlight>
              </a:rPr>
              <a:t>from six (6) months of previous</a:t>
            </a:r>
            <a:r>
              <a:rPr lang="en-US" dirty="0"/>
              <a:t> price and/or economic feature data to forecast commodity price predictions out </a:t>
            </a:r>
            <a:r>
              <a:rPr lang="en-US" dirty="0">
                <a:highlight>
                  <a:srgbClr val="FFFF00"/>
                </a:highlight>
              </a:rPr>
              <a:t>to six (6) months in the future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162 forecasted prices </a:t>
            </a:r>
          </a:p>
          <a:p>
            <a:r>
              <a:rPr lang="en-US" dirty="0">
                <a:highlight>
                  <a:srgbClr val="FFFF00"/>
                </a:highlight>
              </a:rPr>
              <a:t>Mean Square Error (MSE) </a:t>
            </a:r>
            <a:r>
              <a:rPr lang="en-US" dirty="0"/>
              <a:t>will evaluate efficacy of models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F1CB7E3-24EA-46FC-AFBA-DD5B729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622473">
            <a:off x="5164842" y="5468998"/>
            <a:ext cx="465088" cy="1406400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72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8A20F-C35C-44B8-AD75-FB5AAE02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C0E0F-7A0B-43F5-8EE7-7A051FD2AE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Evaluation of </a:t>
            </a:r>
            <a:r>
              <a:rPr lang="en-US" dirty="0">
                <a:highlight>
                  <a:srgbClr val="FFFF00"/>
                </a:highlight>
              </a:rPr>
              <a:t>Autocorrelation</a:t>
            </a:r>
            <a:r>
              <a:rPr lang="en-US" dirty="0"/>
              <a:t> and </a:t>
            </a:r>
            <a:r>
              <a:rPr lang="en-US" dirty="0">
                <a:highlight>
                  <a:srgbClr val="FFFF00"/>
                </a:highlight>
              </a:rPr>
              <a:t>Partial Autocorrelation</a:t>
            </a:r>
            <a:r>
              <a:rPr lang="en-US" dirty="0"/>
              <a:t> Function values determining model differencing (i.e., Difference Order, Q, of </a:t>
            </a:r>
            <a:r>
              <a:rPr lang="en-US" dirty="0">
                <a:highlight>
                  <a:srgbClr val="FFFF00"/>
                </a:highlight>
              </a:rPr>
              <a:t>1</a:t>
            </a:r>
            <a:r>
              <a:rPr lang="en-US" dirty="0"/>
              <a:t>)</a:t>
            </a:r>
          </a:p>
          <a:p>
            <a:r>
              <a:rPr lang="en-US" dirty="0"/>
              <a:t>Python ‘</a:t>
            </a:r>
            <a:r>
              <a:rPr lang="en-US" dirty="0" err="1"/>
              <a:t>statsmodels.tsa</a:t>
            </a:r>
            <a:r>
              <a:rPr lang="en-US" dirty="0"/>
              <a:t>’ libraries for deriving ARIMA model coefficients confirms </a:t>
            </a:r>
            <a:r>
              <a:rPr lang="en-US" dirty="0">
                <a:highlight>
                  <a:srgbClr val="FFFF00"/>
                </a:highlight>
              </a:rPr>
              <a:t>Autoregressive</a:t>
            </a:r>
            <a:r>
              <a:rPr lang="en-US" dirty="0"/>
              <a:t> and </a:t>
            </a:r>
            <a:r>
              <a:rPr lang="en-US" dirty="0">
                <a:highlight>
                  <a:srgbClr val="FFFF00"/>
                </a:highlight>
              </a:rPr>
              <a:t>Moving Average </a:t>
            </a:r>
            <a:r>
              <a:rPr lang="en-US" dirty="0"/>
              <a:t>Order of </a:t>
            </a:r>
            <a:r>
              <a:rPr lang="en-US" dirty="0">
                <a:highlight>
                  <a:srgbClr val="FFFF00"/>
                </a:highlight>
              </a:rPr>
              <a:t>0</a:t>
            </a:r>
            <a:r>
              <a:rPr lang="en-US" dirty="0"/>
              <a:t> each.</a:t>
            </a:r>
          </a:p>
          <a:p>
            <a:r>
              <a:rPr lang="en-US" dirty="0"/>
              <a:t>Accordingly, ARIMA model for each commodity is:</a:t>
            </a:r>
            <a:br>
              <a:rPr lang="en-US" dirty="0"/>
            </a:br>
            <a:r>
              <a:rPr lang="en-US" dirty="0"/>
              <a:t>	ARIMA(0,1,0) – </a:t>
            </a:r>
            <a:r>
              <a:rPr lang="en-US" dirty="0">
                <a:highlight>
                  <a:srgbClr val="FFFF00"/>
                </a:highlight>
              </a:rPr>
              <a:t>a random walk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55AFD8-2C3C-4CFE-A784-41BB70DED3E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80320" y="557022"/>
            <a:ext cx="4057203" cy="299733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FFF3AC-B1FE-480E-86A0-0F067724B8B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78790" y="3698678"/>
            <a:ext cx="4057203" cy="296393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8439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48CE079-8CC1-4196-B659-37E8A245080D}"/>
              </a:ext>
            </a:extLst>
          </p:cNvPr>
          <p:cNvSpPr/>
          <p:nvPr/>
        </p:nvSpPr>
        <p:spPr>
          <a:xfrm>
            <a:off x="4704117" y="-58723"/>
            <a:ext cx="7568965" cy="6975445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925B87-05B7-4A45-83F3-3559A00E421F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25" y="2097995"/>
            <a:ext cx="6389618" cy="414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B7B50C-A678-4DAD-ACE8-F7DB94E12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354E61-99D5-41FA-A01A-556E332E4DD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51705" y="2206028"/>
                <a:ext cx="4074082" cy="4008684"/>
              </a:xfrm>
            </p:spPr>
            <p:txBody>
              <a:bodyPr/>
              <a:lstStyle/>
              <a:p>
                <a:endParaRPr lang="en-US" dirty="0">
                  <a:highlight>
                    <a:srgbClr val="FFFF00"/>
                  </a:highlight>
                </a:endParaRPr>
              </a:p>
              <a:p>
                <a:r>
                  <a:rPr lang="en-US" dirty="0">
                    <a:highlight>
                      <a:srgbClr val="FFFF00"/>
                    </a:highlight>
                  </a:rPr>
                  <a:t>Random Walk Model Equation:</a:t>
                </a:r>
              </a:p>
              <a:p>
                <a:pPr marL="2286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𝑃𝑟𝑖𝑐𝑒</m:t>
                          </m:r>
                        </m:e>
                        <m:sub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𝑃𝑟𝑖𝑐𝑒</m:t>
                          </m:r>
                        </m:e>
                        <m:sub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Essentially, a random walk model assumes the price data does not change from the last model input price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354E61-99D5-41FA-A01A-556E332E4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51705" y="2206028"/>
                <a:ext cx="4074082" cy="4008684"/>
              </a:xfrm>
              <a:blipFill>
                <a:blip r:embed="rId3"/>
                <a:stretch>
                  <a:fillRect l="-599" r="-1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773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1" name="Rectangle 15">
            <a:extLst>
              <a:ext uri="{FF2B5EF4-FFF2-40B4-BE49-F238E27FC236}">
                <a16:creationId xmlns:a16="http://schemas.microsoft.com/office/drawing/2014/main" id="{8F08FD56-DA92-4BD4-98BB-9311E5E52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BBF48-969E-455A-93D2-2771C7B0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3627" y="685799"/>
            <a:ext cx="5032572" cy="19117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Recurrent Neural Network (RNN)</a:t>
            </a:r>
          </a:p>
        </p:txBody>
      </p:sp>
      <p:sp>
        <p:nvSpPr>
          <p:cNvPr id="32" name="Rectangle 17">
            <a:extLst>
              <a:ext uri="{FF2B5EF4-FFF2-40B4-BE49-F238E27FC236}">
                <a16:creationId xmlns:a16="http://schemas.microsoft.com/office/drawing/2014/main" id="{C5D5E9CC-2294-46D1-89D0-F8C6FA5C4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420">
            <a:off x="780270" y="331637"/>
            <a:ext cx="4892736" cy="583788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19">
            <a:extLst>
              <a:ext uri="{FF2B5EF4-FFF2-40B4-BE49-F238E27FC236}">
                <a16:creationId xmlns:a16="http://schemas.microsoft.com/office/drawing/2014/main" id="{5BABD217-EF3C-4AF3-9C20-A6619D21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27644">
            <a:off x="741222" y="293814"/>
            <a:ext cx="4987909" cy="588314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364" h="5549951">
                <a:moveTo>
                  <a:pt x="303343" y="0"/>
                </a:moveTo>
                <a:cubicBezTo>
                  <a:pt x="628090" y="31218"/>
                  <a:pt x="2667030" y="134017"/>
                  <a:pt x="3305529" y="171842"/>
                </a:cubicBezTo>
                <a:lnTo>
                  <a:pt x="4134340" y="226950"/>
                </a:lnTo>
                <a:lnTo>
                  <a:pt x="4507534" y="247374"/>
                </a:lnTo>
                <a:lnTo>
                  <a:pt x="4535413" y="269179"/>
                </a:lnTo>
                <a:cubicBezTo>
                  <a:pt x="4534822" y="279763"/>
                  <a:pt x="4534230" y="290346"/>
                  <a:pt x="4533639" y="300930"/>
                </a:cubicBezTo>
                <a:lnTo>
                  <a:pt x="4536561" y="302647"/>
                </a:lnTo>
                <a:cubicBezTo>
                  <a:pt x="4546159" y="304354"/>
                  <a:pt x="4555357" y="291327"/>
                  <a:pt x="4552987" y="334222"/>
                </a:cubicBezTo>
                <a:cubicBezTo>
                  <a:pt x="4542346" y="354710"/>
                  <a:pt x="4535332" y="373686"/>
                  <a:pt x="4530726" y="391868"/>
                </a:cubicBezTo>
                <a:lnTo>
                  <a:pt x="4527238" y="415489"/>
                </a:lnTo>
                <a:lnTo>
                  <a:pt x="4522133" y="506828"/>
                </a:lnTo>
                <a:cubicBezTo>
                  <a:pt x="4521916" y="522300"/>
                  <a:pt x="4521700" y="537773"/>
                  <a:pt x="4521483" y="553245"/>
                </a:cubicBezTo>
                <a:cubicBezTo>
                  <a:pt x="4521212" y="558170"/>
                  <a:pt x="4520118" y="568699"/>
                  <a:pt x="4518384" y="581709"/>
                </a:cubicBezTo>
                <a:lnTo>
                  <a:pt x="4517715" y="585890"/>
                </a:lnTo>
                <a:lnTo>
                  <a:pt x="4504778" y="817404"/>
                </a:lnTo>
                <a:lnTo>
                  <a:pt x="4506491" y="822238"/>
                </a:lnTo>
                <a:cubicBezTo>
                  <a:pt x="4506993" y="829783"/>
                  <a:pt x="4505912" y="837845"/>
                  <a:pt x="4504340" y="846069"/>
                </a:cubicBezTo>
                <a:lnTo>
                  <a:pt x="4502740" y="853854"/>
                </a:lnTo>
                <a:lnTo>
                  <a:pt x="4496502" y="965485"/>
                </a:lnTo>
                <a:lnTo>
                  <a:pt x="4498579" y="966385"/>
                </a:lnTo>
                <a:cubicBezTo>
                  <a:pt x="4500020" y="972743"/>
                  <a:pt x="4502811" y="980116"/>
                  <a:pt x="4502698" y="1002567"/>
                </a:cubicBezTo>
                <a:cubicBezTo>
                  <a:pt x="4491860" y="1029868"/>
                  <a:pt x="4512316" y="1067217"/>
                  <a:pt x="4497900" y="1101094"/>
                </a:cubicBezTo>
                <a:cubicBezTo>
                  <a:pt x="4494173" y="1113552"/>
                  <a:pt x="4492281" y="1152106"/>
                  <a:pt x="4497795" y="1159389"/>
                </a:cubicBezTo>
                <a:cubicBezTo>
                  <a:pt x="4498610" y="1167426"/>
                  <a:pt x="4495953" y="1176807"/>
                  <a:pt x="4502098" y="1180505"/>
                </a:cubicBezTo>
                <a:cubicBezTo>
                  <a:pt x="4509397" y="1186625"/>
                  <a:pt x="4495916" y="1214705"/>
                  <a:pt x="4505188" y="1210687"/>
                </a:cubicBezTo>
                <a:cubicBezTo>
                  <a:pt x="4495912" y="1230628"/>
                  <a:pt x="4511023" y="1246424"/>
                  <a:pt x="4514005" y="1263157"/>
                </a:cubicBezTo>
                <a:lnTo>
                  <a:pt x="4516282" y="1313374"/>
                </a:lnTo>
                <a:cubicBezTo>
                  <a:pt x="4515989" y="1324584"/>
                  <a:pt x="4515695" y="1335794"/>
                  <a:pt x="4515402" y="1347004"/>
                </a:cubicBezTo>
                <a:cubicBezTo>
                  <a:pt x="4515248" y="1348624"/>
                  <a:pt x="4515093" y="1350244"/>
                  <a:pt x="4514939" y="1351864"/>
                </a:cubicBezTo>
                <a:lnTo>
                  <a:pt x="4505820" y="1391762"/>
                </a:lnTo>
                <a:cubicBezTo>
                  <a:pt x="4507026" y="1392770"/>
                  <a:pt x="4508128" y="1394098"/>
                  <a:pt x="4509084" y="1395707"/>
                </a:cubicBezTo>
                <a:lnTo>
                  <a:pt x="4511926" y="1408524"/>
                </a:lnTo>
                <a:lnTo>
                  <a:pt x="4507185" y="1419109"/>
                </a:lnTo>
                <a:lnTo>
                  <a:pt x="4497001" y="1469337"/>
                </a:lnTo>
                <a:lnTo>
                  <a:pt x="4486104" y="1543038"/>
                </a:lnTo>
                <a:lnTo>
                  <a:pt x="4481223" y="1553997"/>
                </a:lnTo>
                <a:cubicBezTo>
                  <a:pt x="4475132" y="1579288"/>
                  <a:pt x="4478280" y="1610368"/>
                  <a:pt x="4466795" y="1626071"/>
                </a:cubicBezTo>
                <a:lnTo>
                  <a:pt x="4463080" y="1664103"/>
                </a:lnTo>
                <a:lnTo>
                  <a:pt x="4466740" y="1668558"/>
                </a:lnTo>
                <a:lnTo>
                  <a:pt x="4465090" y="1679756"/>
                </a:lnTo>
                <a:cubicBezTo>
                  <a:pt x="4465227" y="1680776"/>
                  <a:pt x="4465365" y="1681795"/>
                  <a:pt x="4465502" y="1682815"/>
                </a:cubicBezTo>
                <a:cubicBezTo>
                  <a:pt x="4466309" y="1688654"/>
                  <a:pt x="4466966" y="1694439"/>
                  <a:pt x="4467013" y="1700268"/>
                </a:cubicBezTo>
                <a:cubicBezTo>
                  <a:pt x="4452441" y="1697000"/>
                  <a:pt x="4458150" y="1726126"/>
                  <a:pt x="4455543" y="1735163"/>
                </a:cubicBezTo>
                <a:lnTo>
                  <a:pt x="4453483" y="1735289"/>
                </a:lnTo>
                <a:lnTo>
                  <a:pt x="4444985" y="1887374"/>
                </a:lnTo>
                <a:lnTo>
                  <a:pt x="4453676" y="1911536"/>
                </a:lnTo>
                <a:cubicBezTo>
                  <a:pt x="4454435" y="1928276"/>
                  <a:pt x="4455195" y="1945015"/>
                  <a:pt x="4455954" y="1961755"/>
                </a:cubicBezTo>
                <a:cubicBezTo>
                  <a:pt x="4455660" y="1972965"/>
                  <a:pt x="4455367" y="1984174"/>
                  <a:pt x="4455073" y="1995384"/>
                </a:cubicBezTo>
                <a:lnTo>
                  <a:pt x="4454611" y="2000244"/>
                </a:lnTo>
                <a:lnTo>
                  <a:pt x="4445491" y="2040142"/>
                </a:lnTo>
                <a:cubicBezTo>
                  <a:pt x="4446698" y="2041150"/>
                  <a:pt x="4447799" y="2042479"/>
                  <a:pt x="4448756" y="2044087"/>
                </a:cubicBezTo>
                <a:lnTo>
                  <a:pt x="4451597" y="2056904"/>
                </a:lnTo>
                <a:lnTo>
                  <a:pt x="4446856" y="2067489"/>
                </a:lnTo>
                <a:lnTo>
                  <a:pt x="4436672" y="2117719"/>
                </a:lnTo>
                <a:lnTo>
                  <a:pt x="4429341" y="2167300"/>
                </a:lnTo>
                <a:cubicBezTo>
                  <a:pt x="4410647" y="2519411"/>
                  <a:pt x="4376873" y="2876607"/>
                  <a:pt x="4373258" y="3223633"/>
                </a:cubicBezTo>
                <a:cubicBezTo>
                  <a:pt x="4370306" y="3302336"/>
                  <a:pt x="4363423" y="3398578"/>
                  <a:pt x="4360472" y="3477281"/>
                </a:cubicBezTo>
                <a:cubicBezTo>
                  <a:pt x="4367079" y="3471365"/>
                  <a:pt x="4356688" y="3621544"/>
                  <a:pt x="4349387" y="3639984"/>
                </a:cubicBezTo>
                <a:lnTo>
                  <a:pt x="4258626" y="5278921"/>
                </a:lnTo>
                <a:lnTo>
                  <a:pt x="4263924" y="5315626"/>
                </a:lnTo>
                <a:cubicBezTo>
                  <a:pt x="4269712" y="5323538"/>
                  <a:pt x="4266397" y="5327627"/>
                  <a:pt x="4267458" y="5350090"/>
                </a:cubicBezTo>
                <a:cubicBezTo>
                  <a:pt x="4268519" y="5372551"/>
                  <a:pt x="4251794" y="5406222"/>
                  <a:pt x="4270290" y="5450399"/>
                </a:cubicBezTo>
                <a:cubicBezTo>
                  <a:pt x="4269872" y="5457964"/>
                  <a:pt x="4260193" y="5476308"/>
                  <a:pt x="4251733" y="5484804"/>
                </a:cubicBezTo>
                <a:lnTo>
                  <a:pt x="4247081" y="5487504"/>
                </a:lnTo>
                <a:cubicBezTo>
                  <a:pt x="4245929" y="5508319"/>
                  <a:pt x="4247889" y="5526348"/>
                  <a:pt x="4243624" y="5549951"/>
                </a:cubicBezTo>
                <a:cubicBezTo>
                  <a:pt x="3535777" y="5517558"/>
                  <a:pt x="706564" y="5344821"/>
                  <a:pt x="0" y="5293146"/>
                </a:cubicBezTo>
                <a:lnTo>
                  <a:pt x="4241" y="5239903"/>
                </a:lnTo>
                <a:lnTo>
                  <a:pt x="8461" y="5233298"/>
                </a:lnTo>
                <a:cubicBezTo>
                  <a:pt x="8991" y="5232196"/>
                  <a:pt x="8639" y="5231467"/>
                  <a:pt x="8730" y="5230552"/>
                </a:cubicBezTo>
                <a:lnTo>
                  <a:pt x="9000" y="5227804"/>
                </a:lnTo>
                <a:cubicBezTo>
                  <a:pt x="9178" y="5225973"/>
                  <a:pt x="9545" y="5223940"/>
                  <a:pt x="9537" y="5222308"/>
                </a:cubicBezTo>
                <a:cubicBezTo>
                  <a:pt x="9481" y="5211840"/>
                  <a:pt x="8399" y="5224803"/>
                  <a:pt x="9222" y="5216405"/>
                </a:cubicBezTo>
                <a:cubicBezTo>
                  <a:pt x="9028" y="5215352"/>
                  <a:pt x="8703" y="5214469"/>
                  <a:pt x="8638" y="5213249"/>
                </a:cubicBezTo>
                <a:cubicBezTo>
                  <a:pt x="8596" y="5212477"/>
                  <a:pt x="8947" y="5211272"/>
                  <a:pt x="8907" y="5210500"/>
                </a:cubicBezTo>
                <a:cubicBezTo>
                  <a:pt x="8526" y="5203355"/>
                  <a:pt x="7974" y="5210896"/>
                  <a:pt x="8591" y="5204597"/>
                </a:cubicBezTo>
                <a:lnTo>
                  <a:pt x="8008" y="5201441"/>
                </a:lnTo>
                <a:cubicBezTo>
                  <a:pt x="6593" y="5193798"/>
                  <a:pt x="6556" y="5198023"/>
                  <a:pt x="7378" y="5189632"/>
                </a:cubicBezTo>
                <a:cubicBezTo>
                  <a:pt x="7183" y="5188581"/>
                  <a:pt x="6860" y="5187696"/>
                  <a:pt x="6794" y="5186477"/>
                </a:cubicBezTo>
                <a:cubicBezTo>
                  <a:pt x="6752" y="5185706"/>
                  <a:pt x="7185" y="5184394"/>
                  <a:pt x="7062" y="5183728"/>
                </a:cubicBezTo>
                <a:cubicBezTo>
                  <a:pt x="6788" y="5182241"/>
                  <a:pt x="4614" y="5182665"/>
                  <a:pt x="5627" y="5180163"/>
                </a:cubicBezTo>
                <a:lnTo>
                  <a:pt x="11039" y="5116566"/>
                </a:lnTo>
                <a:lnTo>
                  <a:pt x="78653" y="3839310"/>
                </a:lnTo>
                <a:lnTo>
                  <a:pt x="3033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8ACF62-9A6E-4110-88BB-4F2D5BA6368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21420419">
            <a:off x="1104416" y="1798961"/>
            <a:ext cx="4254392" cy="285044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43A26-D392-450B-9DAC-ECCE439B96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3629" y="2953593"/>
            <a:ext cx="5032572" cy="32186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The Recurrent Neural Networks (RNNs) used in model building were Keras-based </a:t>
            </a:r>
            <a:r>
              <a:rPr lang="en-US" dirty="0">
                <a:highlight>
                  <a:srgbClr val="FFFF00"/>
                </a:highlight>
              </a:rPr>
              <a:t>Long Short-Term Memory (LSTM) layers</a:t>
            </a:r>
            <a:r>
              <a:rPr lang="en-US" dirty="0"/>
              <a:t> from the TensorFlow Python library.</a:t>
            </a:r>
          </a:p>
        </p:txBody>
      </p:sp>
      <p:grpSp>
        <p:nvGrpSpPr>
          <p:cNvPr id="34" name="Group 21">
            <a:extLst>
              <a:ext uri="{FF2B5EF4-FFF2-40B4-BE49-F238E27FC236}">
                <a16:creationId xmlns:a16="http://schemas.microsoft.com/office/drawing/2014/main" id="{96BEFBD8-C05C-43C7-8D7B-58D37F70F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622FDA5-36F9-4DD4-87A3-58FC513B8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34870DF-B7C4-4149-9E0F-2B602F26B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25">
                <a:extLst>
                  <a:ext uri="{FF2B5EF4-FFF2-40B4-BE49-F238E27FC236}">
                    <a16:creationId xmlns:a16="http://schemas.microsoft.com/office/drawing/2014/main" id="{A1CD7D4A-FA69-4C48-A532-9ED58E181A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Oval 23">
              <a:extLst>
                <a:ext uri="{FF2B5EF4-FFF2-40B4-BE49-F238E27FC236}">
                  <a16:creationId xmlns:a16="http://schemas.microsoft.com/office/drawing/2014/main" id="{F57FB85D-1649-470D-A7BA-3475C851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CCCF79-BC42-40CC-A81F-1C5962B6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93556" y="5316608"/>
            <a:ext cx="444795" cy="165514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32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C8DF-DECF-4686-86EA-A030217A8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RNN Models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43BEA-44BE-4655-98BF-44390222FF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With 10 economic features and commodity price, there are </a:t>
            </a:r>
            <a:r>
              <a:rPr lang="en-US" i="1" dirty="0"/>
              <a:t>thousands</a:t>
            </a:r>
            <a:r>
              <a:rPr lang="en-US" dirty="0"/>
              <a:t> of potential combinations of variables for model creation</a:t>
            </a:r>
          </a:p>
          <a:p>
            <a:r>
              <a:rPr lang="en-US" dirty="0">
                <a:highlight>
                  <a:srgbClr val="FFFF00"/>
                </a:highlight>
              </a:rPr>
              <a:t>Curse of Dimensionality </a:t>
            </a:r>
            <a:r>
              <a:rPr lang="en-US" dirty="0"/>
              <a:t>would give little confidence in any such models produced therein…</a:t>
            </a:r>
          </a:p>
          <a:p>
            <a:r>
              <a:rPr lang="en-US" dirty="0"/>
              <a:t>Instead, 3 Models are considered for each commodity: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59888-4B3B-4302-9211-C0EE43079F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RNN_1</a:t>
            </a:r>
            <a:r>
              <a:rPr lang="en-US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 algn="just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All 10 non-correlated economic features 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D12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b/m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tbl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ntis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infl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ltr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corpr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svar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SPvw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 and the real commodity price.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RRN_2</a:t>
            </a:r>
            <a:r>
              <a:rPr lang="en-US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 algn="just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economic features with at least 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Calibri" panose="020F0502020204030204" pitchFamily="34" charset="0"/>
              </a:rPr>
              <a:t>±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0.3 correlation 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with each real commodity price and the real commodity price: </a:t>
            </a:r>
          </a:p>
          <a:p>
            <a:pPr marL="228600" lvl="1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Aluminum: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		D12, </a:t>
            </a:r>
            <a:r>
              <a:rPr lang="en-US" sz="1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tbl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lty</a:t>
            </a:r>
            <a:endParaRPr lang="en-US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lvl="1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Copper/Iron Ore: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E12, b/m, </a:t>
            </a:r>
            <a:r>
              <a:rPr lang="en-US" sz="1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tbl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AAA, </a:t>
            </a:r>
            <a:r>
              <a:rPr lang="en-US" sz="1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ntis</a:t>
            </a:r>
            <a:endParaRPr lang="en-US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lvl="1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10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Nickel/Zinc:</a:t>
            </a: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E12, </a:t>
            </a:r>
            <a:r>
              <a:rPr lang="en-US" sz="1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ntis</a:t>
            </a:r>
            <a:endParaRPr lang="en-US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RRN_3</a:t>
            </a:r>
            <a:r>
              <a:rPr lang="en-US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Just the real commodity price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305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A0980D0-C2CB-4F0C-833C-1B6483572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6287B8-D771-4102-A547-95F1D4846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481674" y="478435"/>
            <a:ext cx="7411319" cy="561210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B3F3D7-F61A-47E5-9E6D-4718104A5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5313971" y="-448352"/>
            <a:ext cx="5762562" cy="7461412"/>
          </a:xfrm>
          <a:custGeom>
            <a:avLst/>
            <a:gdLst>
              <a:gd name="connsiteX0" fmla="*/ 51 w 5747715"/>
              <a:gd name="connsiteY0" fmla="*/ 7156095 h 7476434"/>
              <a:gd name="connsiteX1" fmla="*/ 372468 w 5747715"/>
              <a:gd name="connsiteY1" fmla="*/ 49980 h 7476434"/>
              <a:gd name="connsiteX2" fmla="*/ 428298 w 5747715"/>
              <a:gd name="connsiteY2" fmla="*/ 36 h 7476434"/>
              <a:gd name="connsiteX3" fmla="*/ 1260896 w 5747715"/>
              <a:gd name="connsiteY3" fmla="*/ 43670 h 7476434"/>
              <a:gd name="connsiteX4" fmla="*/ 1260903 w 5747715"/>
              <a:gd name="connsiteY4" fmla="*/ 43667 h 7476434"/>
              <a:gd name="connsiteX5" fmla="*/ 5703188 w 5747715"/>
              <a:gd name="connsiteY5" fmla="*/ 276477 h 7476434"/>
              <a:gd name="connsiteX6" fmla="*/ 5731744 w 5747715"/>
              <a:gd name="connsiteY6" fmla="*/ 290068 h 7476434"/>
              <a:gd name="connsiteX7" fmla="*/ 5737944 w 5747715"/>
              <a:gd name="connsiteY7" fmla="*/ 307379 h 7476434"/>
              <a:gd name="connsiteX8" fmla="*/ 5747715 w 5747715"/>
              <a:gd name="connsiteY8" fmla="*/ 310316 h 7476434"/>
              <a:gd name="connsiteX9" fmla="*/ 5742359 w 5747715"/>
              <a:gd name="connsiteY9" fmla="*/ 368088 h 7476434"/>
              <a:gd name="connsiteX10" fmla="*/ 5729800 w 5747715"/>
              <a:gd name="connsiteY10" fmla="*/ 582441 h 7476434"/>
              <a:gd name="connsiteX11" fmla="*/ 5729763 w 5747715"/>
              <a:gd name="connsiteY11" fmla="*/ 583226 h 7476434"/>
              <a:gd name="connsiteX12" fmla="*/ 5703604 w 5747715"/>
              <a:gd name="connsiteY12" fmla="*/ 1111310 h 7476434"/>
              <a:gd name="connsiteX13" fmla="*/ 5701408 w 5747715"/>
              <a:gd name="connsiteY13" fmla="*/ 1154921 h 7476434"/>
              <a:gd name="connsiteX14" fmla="*/ 5702723 w 5747715"/>
              <a:gd name="connsiteY14" fmla="*/ 1160573 h 7476434"/>
              <a:gd name="connsiteX15" fmla="*/ 5704569 w 5747715"/>
              <a:gd name="connsiteY15" fmla="*/ 1189001 h 7476434"/>
              <a:gd name="connsiteX16" fmla="*/ 5698571 w 5747715"/>
              <a:gd name="connsiteY16" fmla="*/ 1305093 h 7476434"/>
              <a:gd name="connsiteX17" fmla="*/ 5698439 w 5747715"/>
              <a:gd name="connsiteY17" fmla="*/ 1373782 h 7476434"/>
              <a:gd name="connsiteX18" fmla="*/ 5703819 w 5747715"/>
              <a:gd name="connsiteY18" fmla="*/ 1398663 h 7476434"/>
              <a:gd name="connsiteX19" fmla="*/ 5705163 w 5747715"/>
              <a:gd name="connsiteY19" fmla="*/ 1564478 h 7476434"/>
              <a:gd name="connsiteX20" fmla="*/ 5698497 w 5747715"/>
              <a:gd name="connsiteY20" fmla="*/ 1620768 h 7476434"/>
              <a:gd name="connsiteX21" fmla="*/ 5682815 w 5747715"/>
              <a:gd name="connsiteY21" fmla="*/ 1736849 h 7476434"/>
              <a:gd name="connsiteX22" fmla="*/ 5683823 w 5747715"/>
              <a:gd name="connsiteY22" fmla="*/ 1825831 h 7476434"/>
              <a:gd name="connsiteX23" fmla="*/ 5677720 w 5747715"/>
              <a:gd name="connsiteY23" fmla="*/ 1838743 h 7476434"/>
              <a:gd name="connsiteX24" fmla="*/ 5671230 w 5747715"/>
              <a:gd name="connsiteY24" fmla="*/ 1885441 h 7476434"/>
              <a:gd name="connsiteX25" fmla="*/ 5662929 w 5747715"/>
              <a:gd name="connsiteY25" fmla="*/ 1912918 h 7476434"/>
              <a:gd name="connsiteX26" fmla="*/ 5658020 w 5747715"/>
              <a:gd name="connsiteY26" fmla="*/ 2008900 h 7476434"/>
              <a:gd name="connsiteX27" fmla="*/ 5650780 w 5747715"/>
              <a:gd name="connsiteY27" fmla="*/ 2149876 h 7476434"/>
              <a:gd name="connsiteX28" fmla="*/ 5651025 w 5747715"/>
              <a:gd name="connsiteY28" fmla="*/ 2150933 h 7476434"/>
              <a:gd name="connsiteX29" fmla="*/ 5652871 w 5747715"/>
              <a:gd name="connsiteY29" fmla="*/ 2179360 h 7476434"/>
              <a:gd name="connsiteX30" fmla="*/ 5646872 w 5747715"/>
              <a:gd name="connsiteY30" fmla="*/ 2295452 h 7476434"/>
              <a:gd name="connsiteX31" fmla="*/ 5646741 w 5747715"/>
              <a:gd name="connsiteY31" fmla="*/ 2364141 h 7476434"/>
              <a:gd name="connsiteX32" fmla="*/ 5657938 w 5747715"/>
              <a:gd name="connsiteY32" fmla="*/ 2389009 h 7476434"/>
              <a:gd name="connsiteX33" fmla="*/ 5533444 w 5747715"/>
              <a:gd name="connsiteY33" fmla="*/ 4422183 h 7476434"/>
              <a:gd name="connsiteX34" fmla="*/ 5526370 w 5747715"/>
              <a:gd name="connsiteY34" fmla="*/ 4537395 h 7476434"/>
              <a:gd name="connsiteX35" fmla="*/ 5503188 w 5747715"/>
              <a:gd name="connsiteY35" fmla="*/ 4975984 h 7476434"/>
              <a:gd name="connsiteX36" fmla="*/ 5369324 w 5747715"/>
              <a:gd name="connsiteY36" fmla="*/ 7437603 h 7476434"/>
              <a:gd name="connsiteX37" fmla="*/ 5325855 w 5747715"/>
              <a:gd name="connsiteY37" fmla="*/ 7476382 h 7476434"/>
              <a:gd name="connsiteX38" fmla="*/ 4493251 w 5747715"/>
              <a:gd name="connsiteY38" fmla="*/ 7432748 h 7476434"/>
              <a:gd name="connsiteX39" fmla="*/ 4493249 w 5747715"/>
              <a:gd name="connsiteY39" fmla="*/ 7432748 h 7476434"/>
              <a:gd name="connsiteX40" fmla="*/ 39226 w 5747715"/>
              <a:gd name="connsiteY40" fmla="*/ 7199323 h 7476434"/>
              <a:gd name="connsiteX41" fmla="*/ 28872 w 5747715"/>
              <a:gd name="connsiteY41" fmla="*/ 7194396 h 7476434"/>
              <a:gd name="connsiteX42" fmla="*/ 23220 w 5747715"/>
              <a:gd name="connsiteY42" fmla="*/ 7194103 h 7476434"/>
              <a:gd name="connsiteX43" fmla="*/ 23354 w 5747715"/>
              <a:gd name="connsiteY43" fmla="*/ 7191771 h 7476434"/>
              <a:gd name="connsiteX44" fmla="*/ 10670 w 5747715"/>
              <a:gd name="connsiteY44" fmla="*/ 7185736 h 7476434"/>
              <a:gd name="connsiteX45" fmla="*/ 51 w 5747715"/>
              <a:gd name="connsiteY45" fmla="*/ 7156095 h 7476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747715" h="7476434">
                <a:moveTo>
                  <a:pt x="51" y="7156095"/>
                </a:moveTo>
                <a:cubicBezTo>
                  <a:pt x="124190" y="4787390"/>
                  <a:pt x="248330" y="2418685"/>
                  <a:pt x="372468" y="49980"/>
                </a:cubicBezTo>
                <a:cubicBezTo>
                  <a:pt x="373654" y="27351"/>
                  <a:pt x="405522" y="-1158"/>
                  <a:pt x="428298" y="36"/>
                </a:cubicBezTo>
                <a:lnTo>
                  <a:pt x="1260896" y="43670"/>
                </a:lnTo>
                <a:lnTo>
                  <a:pt x="1260903" y="43667"/>
                </a:lnTo>
                <a:lnTo>
                  <a:pt x="5703188" y="276477"/>
                </a:lnTo>
                <a:cubicBezTo>
                  <a:pt x="5714585" y="277107"/>
                  <a:pt x="5724660" y="282250"/>
                  <a:pt x="5731744" y="290068"/>
                </a:cubicBezTo>
                <a:lnTo>
                  <a:pt x="5737944" y="307379"/>
                </a:lnTo>
                <a:lnTo>
                  <a:pt x="5747715" y="310316"/>
                </a:lnTo>
                <a:cubicBezTo>
                  <a:pt x="5746977" y="322786"/>
                  <a:pt x="5743096" y="355617"/>
                  <a:pt x="5742359" y="368088"/>
                </a:cubicBezTo>
                <a:lnTo>
                  <a:pt x="5729800" y="582441"/>
                </a:lnTo>
                <a:lnTo>
                  <a:pt x="5729763" y="583226"/>
                </a:lnTo>
                <a:cubicBezTo>
                  <a:pt x="5722428" y="733989"/>
                  <a:pt x="5713606" y="911960"/>
                  <a:pt x="5703604" y="1111310"/>
                </a:cubicBezTo>
                <a:lnTo>
                  <a:pt x="5701408" y="1154921"/>
                </a:lnTo>
                <a:lnTo>
                  <a:pt x="5702723" y="1160573"/>
                </a:lnTo>
                <a:cubicBezTo>
                  <a:pt x="5703803" y="1166988"/>
                  <a:pt x="5704640" y="1175774"/>
                  <a:pt x="5704569" y="1189001"/>
                </a:cubicBezTo>
                <a:cubicBezTo>
                  <a:pt x="5691019" y="1221169"/>
                  <a:pt x="5716594" y="1265177"/>
                  <a:pt x="5698571" y="1305093"/>
                </a:cubicBezTo>
                <a:cubicBezTo>
                  <a:pt x="5693911" y="1319772"/>
                  <a:pt x="5691545" y="1365200"/>
                  <a:pt x="5698439" y="1373782"/>
                </a:cubicBezTo>
                <a:cubicBezTo>
                  <a:pt x="5699458" y="1383251"/>
                  <a:pt x="5696136" y="1394305"/>
                  <a:pt x="5703819" y="1398663"/>
                </a:cubicBezTo>
                <a:cubicBezTo>
                  <a:pt x="5704940" y="1430445"/>
                  <a:pt x="5706050" y="1527461"/>
                  <a:pt x="5705163" y="1564478"/>
                </a:cubicBezTo>
                <a:cubicBezTo>
                  <a:pt x="5704796" y="1577686"/>
                  <a:pt x="5698864" y="1607559"/>
                  <a:pt x="5698497" y="1620768"/>
                </a:cubicBezTo>
                <a:cubicBezTo>
                  <a:pt x="5692571" y="1683165"/>
                  <a:pt x="5688920" y="1698353"/>
                  <a:pt x="5682815" y="1736849"/>
                </a:cubicBezTo>
                <a:cubicBezTo>
                  <a:pt x="5683151" y="1766510"/>
                  <a:pt x="5683487" y="1796170"/>
                  <a:pt x="5683823" y="1825831"/>
                </a:cubicBezTo>
                <a:lnTo>
                  <a:pt x="5677720" y="1838743"/>
                </a:lnTo>
                <a:cubicBezTo>
                  <a:pt x="5673913" y="1853643"/>
                  <a:pt x="5672993" y="1870248"/>
                  <a:pt x="5671230" y="1885441"/>
                </a:cubicBezTo>
                <a:lnTo>
                  <a:pt x="5662929" y="1912918"/>
                </a:lnTo>
                <a:lnTo>
                  <a:pt x="5658020" y="2008900"/>
                </a:lnTo>
                <a:lnTo>
                  <a:pt x="5650780" y="2149876"/>
                </a:lnTo>
                <a:lnTo>
                  <a:pt x="5651025" y="2150933"/>
                </a:lnTo>
                <a:cubicBezTo>
                  <a:pt x="5652105" y="2157348"/>
                  <a:pt x="5652942" y="2166133"/>
                  <a:pt x="5652871" y="2179360"/>
                </a:cubicBezTo>
                <a:cubicBezTo>
                  <a:pt x="5639321" y="2211528"/>
                  <a:pt x="5664896" y="2255536"/>
                  <a:pt x="5646872" y="2295452"/>
                </a:cubicBezTo>
                <a:cubicBezTo>
                  <a:pt x="5642213" y="2310133"/>
                  <a:pt x="5639848" y="2355559"/>
                  <a:pt x="5646741" y="2364141"/>
                </a:cubicBezTo>
                <a:cubicBezTo>
                  <a:pt x="5647760" y="2373611"/>
                  <a:pt x="5650256" y="2384651"/>
                  <a:pt x="5657938" y="2389009"/>
                </a:cubicBezTo>
                <a:cubicBezTo>
                  <a:pt x="5636135" y="2742946"/>
                  <a:pt x="5586710" y="3553874"/>
                  <a:pt x="5533444" y="4422183"/>
                </a:cubicBezTo>
                <a:lnTo>
                  <a:pt x="5526370" y="4537395"/>
                </a:lnTo>
                <a:lnTo>
                  <a:pt x="5503188" y="4975984"/>
                </a:lnTo>
                <a:cubicBezTo>
                  <a:pt x="5446496" y="6045372"/>
                  <a:pt x="5395355" y="6990311"/>
                  <a:pt x="5369324" y="7437603"/>
                </a:cubicBezTo>
                <a:cubicBezTo>
                  <a:pt x="5368009" y="7460204"/>
                  <a:pt x="5348609" y="7477516"/>
                  <a:pt x="5325855" y="7476382"/>
                </a:cubicBezTo>
                <a:lnTo>
                  <a:pt x="4493251" y="7432748"/>
                </a:lnTo>
                <a:lnTo>
                  <a:pt x="4493249" y="7432748"/>
                </a:lnTo>
                <a:lnTo>
                  <a:pt x="39226" y="7199323"/>
                </a:lnTo>
                <a:lnTo>
                  <a:pt x="28872" y="7194396"/>
                </a:lnTo>
                <a:lnTo>
                  <a:pt x="23220" y="7194103"/>
                </a:lnTo>
                <a:lnTo>
                  <a:pt x="23354" y="7191771"/>
                </a:lnTo>
                <a:lnTo>
                  <a:pt x="10670" y="7185736"/>
                </a:lnTo>
                <a:cubicBezTo>
                  <a:pt x="3585" y="7177918"/>
                  <a:pt x="-510" y="7167425"/>
                  <a:pt x="51" y="715609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E1166F-0DE8-4CF4-8CF4-F964293634C9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51251">
            <a:off x="4791025" y="1037727"/>
            <a:ext cx="6814585" cy="446355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E146D2-A413-423E-BF47-87AD9B3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6" y="2904166"/>
            <a:ext cx="4451132" cy="7644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RNN_3 Model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BEA892B-8C13-4097-9211-8894FB81B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246142">
            <a:off x="10976334" y="-447338"/>
            <a:ext cx="444795" cy="205837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464AF36-4E8E-4205-B8DE-FFA5665C9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9823D03-625A-44AF-9047-BEBE5E2D6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861FA53-1B2D-42E4-917A-1EFD6335A4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1868A989-D930-4AD4-B238-66F0189140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3729635-CDB3-4134-BFCD-E66EF4736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6382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B8E6FF-FFE3-4051-A257-B1294A212B33}"/>
              </a:ext>
            </a:extLst>
          </p:cNvPr>
          <p:cNvSpPr/>
          <p:nvPr/>
        </p:nvSpPr>
        <p:spPr>
          <a:xfrm>
            <a:off x="6024917" y="-58723"/>
            <a:ext cx="7568965" cy="6975445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0194E6-FD5A-42C5-A0AB-CF83A180F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BED1A-6776-4D69-9BB6-A070E0D80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5809" y="2168401"/>
            <a:ext cx="4702921" cy="4008684"/>
          </a:xfrm>
        </p:spPr>
        <p:txBody>
          <a:bodyPr/>
          <a:lstStyle/>
          <a:p>
            <a:pPr marL="342900" indent="-342900">
              <a:buFont typeface="+mj-lt"/>
              <a:buAutoNum type="arabicParenR"/>
            </a:pPr>
            <a:r>
              <a:rPr lang="en-US" dirty="0"/>
              <a:t>Commodity economic feature data had a </a:t>
            </a:r>
            <a:r>
              <a:rPr lang="en-US" dirty="0">
                <a:highlight>
                  <a:srgbClr val="FFFF00"/>
                </a:highlight>
              </a:rPr>
              <a:t>deleterious effect </a:t>
            </a:r>
            <a:r>
              <a:rPr lang="en-US" dirty="0"/>
              <a:t>on recurrent neural network model performance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RNN_3 MSE &lt; RNN_2 MSE &lt; RNN_1 MSE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/>
              <a:t>The baseline random walk model performed better than all RNN models for </a:t>
            </a:r>
            <a:r>
              <a:rPr lang="en-US" dirty="0">
                <a:highlight>
                  <a:srgbClr val="FFFF00"/>
                </a:highlight>
              </a:rPr>
              <a:t>four out of five </a:t>
            </a:r>
            <a:r>
              <a:rPr lang="en-US" dirty="0"/>
              <a:t>commodities.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>
                <a:highlight>
                  <a:srgbClr val="FFFF00"/>
                </a:highlight>
              </a:rPr>
              <a:t>Two-sample t-test calculations </a:t>
            </a:r>
            <a:r>
              <a:rPr lang="en-US" dirty="0"/>
              <a:t>comparing the means of the baseline random walk and RNN_3 models confirm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BD4D91-C517-4357-91BA-B06D317B5846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8972" y="1717601"/>
            <a:ext cx="5586669" cy="400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75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C4816-4E95-48A2-8925-C96E938F3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Conclusions: Goal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D50D7-4BEA-4CF9-8B1F-F16F3E47F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study sought to add to the literature of machine learning techniques for forecasting commodities prices by investigating the efficacy of Recurrent Neural Networks (RNNs)</a:t>
            </a:r>
          </a:p>
          <a:p>
            <a:r>
              <a:rPr lang="en-US" dirty="0"/>
              <a:t>Autoregressive analysis for each set of commodity data identified </a:t>
            </a:r>
            <a:r>
              <a:rPr lang="en-US" dirty="0">
                <a:highlight>
                  <a:srgbClr val="FFFF00"/>
                </a:highlight>
              </a:rPr>
              <a:t>a random walk trend</a:t>
            </a:r>
            <a:r>
              <a:rPr lang="en-US" dirty="0"/>
              <a:t> (i.e., an ARIMA(0,1,0) model with no trend constant) for each.</a:t>
            </a:r>
          </a:p>
          <a:p>
            <a:r>
              <a:rPr lang="en-US" dirty="0"/>
              <a:t>With three (3) RNN models derived for each commodity utilizing different combinations of correlated economic features, </a:t>
            </a:r>
            <a:r>
              <a:rPr lang="en-US" dirty="0">
                <a:highlight>
                  <a:srgbClr val="FFFF00"/>
                </a:highlight>
              </a:rPr>
              <a:t>RNN models were not found to be superior for forecasting commodity prices </a:t>
            </a:r>
            <a:r>
              <a:rPr lang="en-US" dirty="0"/>
              <a:t>over a random walk method</a:t>
            </a:r>
          </a:p>
          <a:p>
            <a:pPr lvl="1"/>
            <a:r>
              <a:rPr lang="en-US" dirty="0"/>
              <a:t>Only one (1) RNN model out of fifteen (15) was statistically superior to a random walk model with nickel prices utilizing no economic feature data.</a:t>
            </a:r>
          </a:p>
          <a:p>
            <a:r>
              <a:rPr lang="en-US" dirty="0"/>
              <a:t>Testing suggests that the fundamental nature of industrial commodity data is a random walk model.</a:t>
            </a:r>
          </a:p>
        </p:txBody>
      </p:sp>
    </p:spTree>
    <p:extLst>
      <p:ext uri="{BB962C8B-B14F-4D97-AF65-F5344CB8AC3E}">
        <p14:creationId xmlns:p14="http://schemas.microsoft.com/office/powerpoint/2010/main" val="2195339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648ED8-EFCC-4431-86A8-ACAE33367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72E99E7-0257-445C-9DDF-E41D29AAF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3660">
            <a:off x="755796" y="136006"/>
            <a:ext cx="5322091" cy="6110681"/>
          </a:xfrm>
          <a:custGeom>
            <a:avLst/>
            <a:gdLst>
              <a:gd name="connsiteX0" fmla="*/ 515049 w 5561668"/>
              <a:gd name="connsiteY0" fmla="*/ 0 h 6385757"/>
              <a:gd name="connsiteX1" fmla="*/ 3597254 w 5561668"/>
              <a:gd name="connsiteY1" fmla="*/ 214890 h 6385757"/>
              <a:gd name="connsiteX2" fmla="*/ 5058870 w 5561668"/>
              <a:gd name="connsiteY2" fmla="*/ 214890 h 6385757"/>
              <a:gd name="connsiteX3" fmla="*/ 5058870 w 5561668"/>
              <a:gd name="connsiteY3" fmla="*/ 316793 h 6385757"/>
              <a:gd name="connsiteX4" fmla="*/ 5561668 w 5561668"/>
              <a:gd name="connsiteY4" fmla="*/ 351848 h 6385757"/>
              <a:gd name="connsiteX5" fmla="*/ 5140987 w 5561668"/>
              <a:gd name="connsiteY5" fmla="*/ 6385757 h 6385757"/>
              <a:gd name="connsiteX6" fmla="*/ 3386661 w 5561668"/>
              <a:gd name="connsiteY6" fmla="*/ 6263446 h 6385757"/>
              <a:gd name="connsiteX7" fmla="*/ 0 w 5561668"/>
              <a:gd name="connsiteY7" fmla="*/ 6263446 h 6385757"/>
              <a:gd name="connsiteX8" fmla="*/ 0 w 5561668"/>
              <a:gd name="connsiteY8" fmla="*/ 214890 h 6385757"/>
              <a:gd name="connsiteX9" fmla="*/ 500067 w 5561668"/>
              <a:gd name="connsiteY9" fmla="*/ 214890 h 6385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61668" h="6385757">
                <a:moveTo>
                  <a:pt x="515049" y="0"/>
                </a:moveTo>
                <a:lnTo>
                  <a:pt x="3597254" y="214890"/>
                </a:lnTo>
                <a:lnTo>
                  <a:pt x="5058870" y="214890"/>
                </a:lnTo>
                <a:lnTo>
                  <a:pt x="5058870" y="316793"/>
                </a:lnTo>
                <a:lnTo>
                  <a:pt x="5561668" y="351848"/>
                </a:lnTo>
                <a:lnTo>
                  <a:pt x="5140987" y="6385757"/>
                </a:lnTo>
                <a:lnTo>
                  <a:pt x="3386661" y="6263446"/>
                </a:lnTo>
                <a:lnTo>
                  <a:pt x="0" y="6263446"/>
                </a:lnTo>
                <a:lnTo>
                  <a:pt x="0" y="214890"/>
                </a:lnTo>
                <a:lnTo>
                  <a:pt x="500067" y="21489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A23C60-7299-4DCC-BD08-C9EA5DE03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10884">
            <a:off x="716068" y="154769"/>
            <a:ext cx="5380980" cy="6092436"/>
          </a:xfrm>
          <a:custGeom>
            <a:avLst/>
            <a:gdLst>
              <a:gd name="connsiteX0" fmla="*/ 872417 w 5623208"/>
              <a:gd name="connsiteY0" fmla="*/ 0 h 6366690"/>
              <a:gd name="connsiteX1" fmla="*/ 3697815 w 5623208"/>
              <a:gd name="connsiteY1" fmla="*/ 355576 h 6366690"/>
              <a:gd name="connsiteX2" fmla="*/ 3785655 w 5623208"/>
              <a:gd name="connsiteY2" fmla="*/ 366401 h 6366690"/>
              <a:gd name="connsiteX3" fmla="*/ 4684791 w 5623208"/>
              <a:gd name="connsiteY3" fmla="*/ 424273 h 6366690"/>
              <a:gd name="connsiteX4" fmla="*/ 5106555 w 5623208"/>
              <a:gd name="connsiteY4" fmla="*/ 446617 h 6366690"/>
              <a:gd name="connsiteX5" fmla="*/ 5138062 w 5623208"/>
              <a:gd name="connsiteY5" fmla="*/ 470471 h 6366690"/>
              <a:gd name="connsiteX6" fmla="*/ 5136057 w 5623208"/>
              <a:gd name="connsiteY6" fmla="*/ 505207 h 6366690"/>
              <a:gd name="connsiteX7" fmla="*/ 5139359 w 5623208"/>
              <a:gd name="connsiteY7" fmla="*/ 507086 h 6366690"/>
              <a:gd name="connsiteX8" fmla="*/ 5157923 w 5623208"/>
              <a:gd name="connsiteY8" fmla="*/ 541629 h 6366690"/>
              <a:gd name="connsiteX9" fmla="*/ 5157276 w 5623208"/>
              <a:gd name="connsiteY9" fmla="*/ 543250 h 6366690"/>
              <a:gd name="connsiteX10" fmla="*/ 5593437 w 5623208"/>
              <a:gd name="connsiteY10" fmla="*/ 600433 h 6366690"/>
              <a:gd name="connsiteX11" fmla="*/ 5623208 w 5623208"/>
              <a:gd name="connsiteY11" fmla="*/ 626421 h 6366690"/>
              <a:gd name="connsiteX12" fmla="*/ 5618792 w 5623208"/>
              <a:gd name="connsiteY12" fmla="*/ 660933 h 6366690"/>
              <a:gd name="connsiteX13" fmla="*/ 5621956 w 5623208"/>
              <a:gd name="connsiteY13" fmla="*/ 663037 h 6366690"/>
              <a:gd name="connsiteX14" fmla="*/ 5590155 w 5623208"/>
              <a:gd name="connsiteY14" fmla="*/ 884737 h 6366690"/>
              <a:gd name="connsiteX15" fmla="*/ 5585890 w 5623208"/>
              <a:gd name="connsiteY15" fmla="*/ 935343 h 6366690"/>
              <a:gd name="connsiteX16" fmla="*/ 5580230 w 5623208"/>
              <a:gd name="connsiteY16" fmla="*/ 966164 h 6366690"/>
              <a:gd name="connsiteX17" fmla="*/ 5579158 w 5623208"/>
              <a:gd name="connsiteY17" fmla="*/ 970674 h 6366690"/>
              <a:gd name="connsiteX18" fmla="*/ 5546957 w 5623208"/>
              <a:gd name="connsiteY18" fmla="*/ 1222322 h 6366690"/>
              <a:gd name="connsiteX19" fmla="*/ 5548520 w 5623208"/>
              <a:gd name="connsiteY19" fmla="*/ 1227732 h 6366690"/>
              <a:gd name="connsiteX20" fmla="*/ 5526359 w 5623208"/>
              <a:gd name="connsiteY20" fmla="*/ 1383280 h 6366690"/>
              <a:gd name="connsiteX21" fmla="*/ 5528633 w 5623208"/>
              <a:gd name="connsiteY21" fmla="*/ 1384426 h 6366690"/>
              <a:gd name="connsiteX22" fmla="*/ 5530523 w 5623208"/>
              <a:gd name="connsiteY22" fmla="*/ 1424237 h 6366690"/>
              <a:gd name="connsiteX23" fmla="*/ 5517617 w 5623208"/>
              <a:gd name="connsiteY23" fmla="*/ 1531388 h 6366690"/>
              <a:gd name="connsiteX24" fmla="*/ 5513063 w 5623208"/>
              <a:gd name="connsiteY24" fmla="*/ 1595000 h 6366690"/>
              <a:gd name="connsiteX25" fmla="*/ 5516308 w 5623208"/>
              <a:gd name="connsiteY25" fmla="*/ 1618384 h 6366690"/>
              <a:gd name="connsiteX26" fmla="*/ 5523443 w 5623208"/>
              <a:gd name="connsiteY26" fmla="*/ 1709522 h 6366690"/>
              <a:gd name="connsiteX27" fmla="*/ 5522189 w 5623208"/>
              <a:gd name="connsiteY27" fmla="*/ 1764506 h 6366690"/>
              <a:gd name="connsiteX28" fmla="*/ 5518638 w 5623208"/>
              <a:gd name="connsiteY28" fmla="*/ 1801139 h 6366690"/>
              <a:gd name="connsiteX29" fmla="*/ 5504429 w 5623208"/>
              <a:gd name="connsiteY29" fmla="*/ 1849233 h 6366690"/>
              <a:gd name="connsiteX30" fmla="*/ 5507809 w 5623208"/>
              <a:gd name="connsiteY30" fmla="*/ 1853795 h 6366690"/>
              <a:gd name="connsiteX31" fmla="*/ 5510038 w 5623208"/>
              <a:gd name="connsiteY31" fmla="*/ 1868006 h 6366690"/>
              <a:gd name="connsiteX32" fmla="*/ 5488584 w 5623208"/>
              <a:gd name="connsiteY32" fmla="*/ 1933202 h 6366690"/>
              <a:gd name="connsiteX33" fmla="*/ 5470690 w 5623208"/>
              <a:gd name="connsiteY33" fmla="*/ 2012779 h 6366690"/>
              <a:gd name="connsiteX34" fmla="*/ 5464354 w 5623208"/>
              <a:gd name="connsiteY34" fmla="*/ 2024356 h 6366690"/>
              <a:gd name="connsiteX35" fmla="*/ 5442604 w 5623208"/>
              <a:gd name="connsiteY35" fmla="*/ 2101880 h 6366690"/>
              <a:gd name="connsiteX36" fmla="*/ 5437204 w 5623208"/>
              <a:gd name="connsiteY36" fmla="*/ 2182873 h 6366690"/>
              <a:gd name="connsiteX37" fmla="*/ 5421618 w 5623208"/>
              <a:gd name="connsiteY37" fmla="*/ 2220054 h 6366690"/>
              <a:gd name="connsiteX38" fmla="*/ 5419286 w 5623208"/>
              <a:gd name="connsiteY38" fmla="*/ 2220029 h 6366690"/>
              <a:gd name="connsiteX39" fmla="*/ 5398133 w 5623208"/>
              <a:gd name="connsiteY39" fmla="*/ 2385341 h 6366690"/>
              <a:gd name="connsiteX40" fmla="*/ 5406093 w 5623208"/>
              <a:gd name="connsiteY40" fmla="*/ 2412393 h 6366690"/>
              <a:gd name="connsiteX41" fmla="*/ 5404840 w 5623208"/>
              <a:gd name="connsiteY41" fmla="*/ 2467379 h 6366690"/>
              <a:gd name="connsiteX42" fmla="*/ 5387079 w 5623208"/>
              <a:gd name="connsiteY42" fmla="*/ 2552105 h 6366690"/>
              <a:gd name="connsiteX43" fmla="*/ 5390460 w 5623208"/>
              <a:gd name="connsiteY43" fmla="*/ 2556667 h 6366690"/>
              <a:gd name="connsiteX44" fmla="*/ 5392688 w 5623208"/>
              <a:gd name="connsiteY44" fmla="*/ 2570878 h 6366690"/>
              <a:gd name="connsiteX45" fmla="*/ 5371234 w 5623208"/>
              <a:gd name="connsiteY45" fmla="*/ 2636075 h 6366690"/>
              <a:gd name="connsiteX46" fmla="*/ 5359196 w 5623208"/>
              <a:gd name="connsiteY46" fmla="*/ 2689610 h 6366690"/>
              <a:gd name="connsiteX47" fmla="*/ 5215593 w 5623208"/>
              <a:gd name="connsiteY47" fmla="*/ 3838038 h 6366690"/>
              <a:gd name="connsiteX48" fmla="*/ 5181878 w 5623208"/>
              <a:gd name="connsiteY48" fmla="*/ 4113853 h 6366690"/>
              <a:gd name="connsiteX49" fmla="*/ 5157000 w 5623208"/>
              <a:gd name="connsiteY49" fmla="*/ 4290549 h 6366690"/>
              <a:gd name="connsiteX50" fmla="*/ 4929971 w 5623208"/>
              <a:gd name="connsiteY50" fmla="*/ 6072079 h 6366690"/>
              <a:gd name="connsiteX51" fmla="*/ 4933151 w 5623208"/>
              <a:gd name="connsiteY51" fmla="*/ 6112553 h 6366690"/>
              <a:gd name="connsiteX52" fmla="*/ 4926630 w 5623208"/>
              <a:gd name="connsiteY52" fmla="*/ 6185986 h 6366690"/>
              <a:gd name="connsiteX53" fmla="*/ 4906534 w 5623208"/>
              <a:gd name="connsiteY53" fmla="*/ 6296229 h 6366690"/>
              <a:gd name="connsiteX54" fmla="*/ 4908381 w 5623208"/>
              <a:gd name="connsiteY54" fmla="*/ 6317640 h 6366690"/>
              <a:gd name="connsiteX55" fmla="*/ 4892435 w 5623208"/>
              <a:gd name="connsiteY55" fmla="*/ 6366690 h 6366690"/>
              <a:gd name="connsiteX56" fmla="*/ 3556971 w 5623208"/>
              <a:gd name="connsiteY56" fmla="*/ 6192741 h 6366690"/>
              <a:gd name="connsiteX57" fmla="*/ 3371058 w 5623208"/>
              <a:gd name="connsiteY57" fmla="*/ 6167768 h 6366690"/>
              <a:gd name="connsiteX58" fmla="*/ 0 w 5623208"/>
              <a:gd name="connsiteY58" fmla="*/ 5980367 h 6366690"/>
              <a:gd name="connsiteX59" fmla="*/ 101274 w 5623208"/>
              <a:gd name="connsiteY59" fmla="*/ 4376215 h 6366690"/>
              <a:gd name="connsiteX60" fmla="*/ 355207 w 5623208"/>
              <a:gd name="connsiteY60" fmla="*/ 175988 h 6366690"/>
              <a:gd name="connsiteX61" fmla="*/ 742771 w 5623208"/>
              <a:gd name="connsiteY61" fmla="*/ 202473 h 6366690"/>
              <a:gd name="connsiteX62" fmla="*/ 845164 w 5623208"/>
              <a:gd name="connsiteY62" fmla="*/ 208472 h 636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623208" h="6366690">
                <a:moveTo>
                  <a:pt x="872417" y="0"/>
                </a:moveTo>
                <a:cubicBezTo>
                  <a:pt x="1167962" y="48421"/>
                  <a:pt x="2735727" y="237364"/>
                  <a:pt x="3697815" y="355576"/>
                </a:cubicBezTo>
                <a:lnTo>
                  <a:pt x="3785655" y="366401"/>
                </a:lnTo>
                <a:lnTo>
                  <a:pt x="4684791" y="424273"/>
                </a:lnTo>
                <a:lnTo>
                  <a:pt x="5106555" y="446617"/>
                </a:lnTo>
                <a:lnTo>
                  <a:pt x="5138062" y="470471"/>
                </a:lnTo>
                <a:cubicBezTo>
                  <a:pt x="5137394" y="482050"/>
                  <a:pt x="5136725" y="493628"/>
                  <a:pt x="5136057" y="505207"/>
                </a:cubicBezTo>
                <a:lnTo>
                  <a:pt x="5139359" y="507086"/>
                </a:lnTo>
                <a:cubicBezTo>
                  <a:pt x="5150206" y="508953"/>
                  <a:pt x="5160602" y="494702"/>
                  <a:pt x="5157923" y="541629"/>
                </a:cubicBezTo>
                <a:lnTo>
                  <a:pt x="5157276" y="543250"/>
                </a:lnTo>
                <a:lnTo>
                  <a:pt x="5593437" y="600433"/>
                </a:lnTo>
                <a:lnTo>
                  <a:pt x="5623208" y="626421"/>
                </a:lnTo>
                <a:cubicBezTo>
                  <a:pt x="5621737" y="637925"/>
                  <a:pt x="5620265" y="649429"/>
                  <a:pt x="5618792" y="660933"/>
                </a:cubicBezTo>
                <a:lnTo>
                  <a:pt x="5621956" y="663037"/>
                </a:lnTo>
                <a:cubicBezTo>
                  <a:pt x="5617183" y="700337"/>
                  <a:pt x="5596165" y="839353"/>
                  <a:pt x="5590155" y="884737"/>
                </a:cubicBezTo>
                <a:cubicBezTo>
                  <a:pt x="5588733" y="901605"/>
                  <a:pt x="5587312" y="918475"/>
                  <a:pt x="5585890" y="935343"/>
                </a:cubicBezTo>
                <a:cubicBezTo>
                  <a:pt x="5585210" y="940697"/>
                  <a:pt x="5583175" y="952102"/>
                  <a:pt x="5580230" y="966164"/>
                </a:cubicBezTo>
                <a:lnTo>
                  <a:pt x="5579158" y="970674"/>
                </a:lnTo>
                <a:lnTo>
                  <a:pt x="5546957" y="1222322"/>
                </a:lnTo>
                <a:lnTo>
                  <a:pt x="5548520" y="1227732"/>
                </a:lnTo>
                <a:cubicBezTo>
                  <a:pt x="5545087" y="1254558"/>
                  <a:pt x="5529673" y="1357165"/>
                  <a:pt x="5526359" y="1383280"/>
                </a:cubicBezTo>
                <a:lnTo>
                  <a:pt x="5528633" y="1384426"/>
                </a:lnTo>
                <a:cubicBezTo>
                  <a:pt x="5529773" y="1391478"/>
                  <a:pt x="5532358" y="1399744"/>
                  <a:pt x="5530523" y="1424237"/>
                </a:cubicBezTo>
                <a:cubicBezTo>
                  <a:pt x="5516226" y="1453180"/>
                  <a:pt x="5536447" y="1495549"/>
                  <a:pt x="5517617" y="1531388"/>
                </a:cubicBezTo>
                <a:cubicBezTo>
                  <a:pt x="5512467" y="1544691"/>
                  <a:pt x="5507400" y="1586619"/>
                  <a:pt x="5513063" y="1595000"/>
                </a:cubicBezTo>
                <a:cubicBezTo>
                  <a:pt x="5513370" y="1603836"/>
                  <a:pt x="5509660" y="1613865"/>
                  <a:pt x="5516308" y="1618384"/>
                </a:cubicBezTo>
                <a:cubicBezTo>
                  <a:pt x="5518038" y="1637471"/>
                  <a:pt x="5522462" y="1685169"/>
                  <a:pt x="5523443" y="1709522"/>
                </a:cubicBezTo>
                <a:lnTo>
                  <a:pt x="5522189" y="1764506"/>
                </a:lnTo>
                <a:cubicBezTo>
                  <a:pt x="5521005" y="1776717"/>
                  <a:pt x="5519821" y="1788928"/>
                  <a:pt x="5518638" y="1801139"/>
                </a:cubicBezTo>
                <a:cubicBezTo>
                  <a:pt x="5515678" y="1815261"/>
                  <a:pt x="5506233" y="1840457"/>
                  <a:pt x="5504429" y="1849233"/>
                </a:cubicBezTo>
                <a:cubicBezTo>
                  <a:pt x="5505712" y="1850428"/>
                  <a:pt x="5506853" y="1851964"/>
                  <a:pt x="5507809" y="1853795"/>
                </a:cubicBezTo>
                <a:lnTo>
                  <a:pt x="5510038" y="1868006"/>
                </a:lnTo>
                <a:lnTo>
                  <a:pt x="5488584" y="1933202"/>
                </a:lnTo>
                <a:lnTo>
                  <a:pt x="5470690" y="2012779"/>
                </a:lnTo>
                <a:lnTo>
                  <a:pt x="5464354" y="2024356"/>
                </a:lnTo>
                <a:cubicBezTo>
                  <a:pt x="5455563" y="2051479"/>
                  <a:pt x="5456747" y="2085645"/>
                  <a:pt x="5442604" y="2101880"/>
                </a:cubicBezTo>
                <a:cubicBezTo>
                  <a:pt x="5440805" y="2128877"/>
                  <a:pt x="5439003" y="2155876"/>
                  <a:pt x="5437204" y="2182873"/>
                </a:cubicBezTo>
                <a:cubicBezTo>
                  <a:pt x="5421024" y="2178161"/>
                  <a:pt x="5425245" y="2210396"/>
                  <a:pt x="5421618" y="2220054"/>
                </a:cubicBezTo>
                <a:lnTo>
                  <a:pt x="5419286" y="2220029"/>
                </a:lnTo>
                <a:lnTo>
                  <a:pt x="5398133" y="2385341"/>
                </a:lnTo>
                <a:lnTo>
                  <a:pt x="5406093" y="2412393"/>
                </a:lnTo>
                <a:cubicBezTo>
                  <a:pt x="5405674" y="2430722"/>
                  <a:pt x="5405258" y="2449050"/>
                  <a:pt x="5404840" y="2467379"/>
                </a:cubicBezTo>
                <a:cubicBezTo>
                  <a:pt x="5401672" y="2490664"/>
                  <a:pt x="5389477" y="2537223"/>
                  <a:pt x="5387079" y="2552105"/>
                </a:cubicBezTo>
                <a:cubicBezTo>
                  <a:pt x="5388363" y="2553300"/>
                  <a:pt x="5389503" y="2554836"/>
                  <a:pt x="5390460" y="2556667"/>
                </a:cubicBezTo>
                <a:lnTo>
                  <a:pt x="5392688" y="2570878"/>
                </a:lnTo>
                <a:lnTo>
                  <a:pt x="5371234" y="2636075"/>
                </a:lnTo>
                <a:lnTo>
                  <a:pt x="5359196" y="2689610"/>
                </a:lnTo>
                <a:cubicBezTo>
                  <a:pt x="5311328" y="3072419"/>
                  <a:pt x="5246074" y="3459592"/>
                  <a:pt x="5215593" y="3838038"/>
                </a:cubicBezTo>
                <a:cubicBezTo>
                  <a:pt x="5206276" y="3923698"/>
                  <a:pt x="5191193" y="4028192"/>
                  <a:pt x="5181878" y="4113853"/>
                </a:cubicBezTo>
                <a:cubicBezTo>
                  <a:pt x="5189776" y="4107916"/>
                  <a:pt x="5166635" y="4270998"/>
                  <a:pt x="5157000" y="4290549"/>
                </a:cubicBezTo>
                <a:lnTo>
                  <a:pt x="4929971" y="6072079"/>
                </a:lnTo>
                <a:lnTo>
                  <a:pt x="4933151" y="6112553"/>
                </a:lnTo>
                <a:cubicBezTo>
                  <a:pt x="4939075" y="6121643"/>
                  <a:pt x="4931067" y="6155374"/>
                  <a:pt x="4926630" y="6185986"/>
                </a:cubicBezTo>
                <a:cubicBezTo>
                  <a:pt x="4922193" y="6216598"/>
                  <a:pt x="4912105" y="6271501"/>
                  <a:pt x="4906534" y="6296229"/>
                </a:cubicBezTo>
                <a:lnTo>
                  <a:pt x="4908381" y="6317640"/>
                </a:lnTo>
                <a:cubicBezTo>
                  <a:pt x="4905499" y="6340266"/>
                  <a:pt x="4899040" y="6341266"/>
                  <a:pt x="4892435" y="6366690"/>
                </a:cubicBezTo>
                <a:cubicBezTo>
                  <a:pt x="4839785" y="6364119"/>
                  <a:pt x="4290536" y="6291190"/>
                  <a:pt x="3556971" y="6192741"/>
                </a:cubicBezTo>
                <a:lnTo>
                  <a:pt x="3371058" y="6167768"/>
                </a:lnTo>
                <a:lnTo>
                  <a:pt x="0" y="5980367"/>
                </a:lnTo>
                <a:lnTo>
                  <a:pt x="101274" y="4376215"/>
                </a:lnTo>
                <a:lnTo>
                  <a:pt x="355207" y="175988"/>
                </a:lnTo>
                <a:cubicBezTo>
                  <a:pt x="424022" y="182392"/>
                  <a:pt x="560944" y="191548"/>
                  <a:pt x="742771" y="202473"/>
                </a:cubicBezTo>
                <a:lnTo>
                  <a:pt x="845164" y="208472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Digital stock icons in closeup">
            <a:extLst>
              <a:ext uri="{FF2B5EF4-FFF2-40B4-BE49-F238E27FC236}">
                <a16:creationId xmlns:a16="http://schemas.microsoft.com/office/drawing/2014/main" id="{3F79981F-81EB-40D5-89FD-4A94BDB7B0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4" r="17377" b="1"/>
          <a:stretch/>
        </p:blipFill>
        <p:spPr>
          <a:xfrm>
            <a:off x="663342" y="298029"/>
            <a:ext cx="5146499" cy="5934779"/>
          </a:xfrm>
          <a:custGeom>
            <a:avLst/>
            <a:gdLst/>
            <a:ahLst/>
            <a:cxnLst/>
            <a:rect l="l" t="t" r="r" b="b"/>
            <a:pathLst>
              <a:path w="5146499" h="5934779">
                <a:moveTo>
                  <a:pt x="4537457" y="0"/>
                </a:moveTo>
                <a:lnTo>
                  <a:pt x="4570539" y="18320"/>
                </a:lnTo>
                <a:cubicBezTo>
                  <a:pt x="4571477" y="29379"/>
                  <a:pt x="4572414" y="40437"/>
                  <a:pt x="4573352" y="51496"/>
                </a:cubicBezTo>
                <a:lnTo>
                  <a:pt x="4576735" y="52828"/>
                </a:lnTo>
                <a:cubicBezTo>
                  <a:pt x="4587264" y="53125"/>
                  <a:pt x="4595178" y="38215"/>
                  <a:pt x="4599008" y="83030"/>
                </a:cubicBezTo>
                <a:lnTo>
                  <a:pt x="4598614" y="84654"/>
                </a:lnTo>
                <a:lnTo>
                  <a:pt x="5019529" y="79637"/>
                </a:lnTo>
                <a:lnTo>
                  <a:pt x="5051256" y="100215"/>
                </a:lnTo>
                <a:cubicBezTo>
                  <a:pt x="5051424" y="111312"/>
                  <a:pt x="5051590" y="122409"/>
                  <a:pt x="5051756" y="133506"/>
                </a:cubicBezTo>
                <a:lnTo>
                  <a:pt x="5055039" y="135070"/>
                </a:lnTo>
                <a:cubicBezTo>
                  <a:pt x="5055579" y="171050"/>
                  <a:pt x="5054532" y="305585"/>
                  <a:pt x="5054998" y="349391"/>
                </a:cubicBezTo>
                <a:cubicBezTo>
                  <a:pt x="5055939" y="365562"/>
                  <a:pt x="5056883" y="381735"/>
                  <a:pt x="5057824" y="397907"/>
                </a:cubicBezTo>
                <a:cubicBezTo>
                  <a:pt x="5057907" y="403070"/>
                  <a:pt x="5057526" y="414150"/>
                  <a:pt x="5056645" y="427870"/>
                </a:cubicBezTo>
                <a:lnTo>
                  <a:pt x="5056241" y="432287"/>
                </a:lnTo>
                <a:lnTo>
                  <a:pt x="5059885" y="675031"/>
                </a:lnTo>
                <a:lnTo>
                  <a:pt x="5062100" y="679944"/>
                </a:lnTo>
                <a:cubicBezTo>
                  <a:pt x="5062488" y="705821"/>
                  <a:pt x="5061809" y="805107"/>
                  <a:pt x="5062214" y="830295"/>
                </a:cubicBezTo>
                <a:lnTo>
                  <a:pt x="5064524" y="831071"/>
                </a:lnTo>
                <a:cubicBezTo>
                  <a:pt x="5066560" y="837597"/>
                  <a:pt x="5070131" y="845076"/>
                  <a:pt x="5071716" y="868526"/>
                </a:cubicBezTo>
                <a:cubicBezTo>
                  <a:pt x="5062100" y="897883"/>
                  <a:pt x="5087004" y="935273"/>
                  <a:pt x="5074030" y="971777"/>
                </a:cubicBezTo>
                <a:cubicBezTo>
                  <a:pt x="5070957" y="985077"/>
                  <a:pt x="5071846" y="1025481"/>
                  <a:pt x="5078347" y="1032651"/>
                </a:cubicBezTo>
                <a:cubicBezTo>
                  <a:pt x="5079837" y="1040980"/>
                  <a:pt x="5077684" y="1050983"/>
                  <a:pt x="5084595" y="1054362"/>
                </a:cubicBezTo>
                <a:cubicBezTo>
                  <a:pt x="5088823" y="1072207"/>
                  <a:pt x="5099486" y="1116789"/>
                  <a:pt x="5103720" y="1139724"/>
                </a:cubicBezTo>
                <a:lnTo>
                  <a:pt x="5109993" y="1191978"/>
                </a:lnTo>
                <a:cubicBezTo>
                  <a:pt x="5110528" y="1203706"/>
                  <a:pt x="5111063" y="1215434"/>
                  <a:pt x="5111600" y="1227161"/>
                </a:cubicBezTo>
                <a:cubicBezTo>
                  <a:pt x="5110712" y="1240940"/>
                  <a:pt x="5105184" y="1266088"/>
                  <a:pt x="5104666" y="1274646"/>
                </a:cubicBezTo>
                <a:cubicBezTo>
                  <a:pt x="5106044" y="1275604"/>
                  <a:pt x="5107333" y="1276904"/>
                  <a:pt x="5108487" y="1278509"/>
                </a:cubicBezTo>
                <a:lnTo>
                  <a:pt x="5112526" y="1291668"/>
                </a:lnTo>
                <a:lnTo>
                  <a:pt x="5101050" y="1356336"/>
                </a:lnTo>
                <a:lnTo>
                  <a:pt x="5094898" y="1434144"/>
                </a:lnTo>
                <a:lnTo>
                  <a:pt x="5090467" y="1445970"/>
                </a:lnTo>
                <a:cubicBezTo>
                  <a:pt x="5085820" y="1472855"/>
                  <a:pt x="5091578" y="1505059"/>
                  <a:pt x="5080384" y="1522356"/>
                </a:cubicBezTo>
                <a:cubicBezTo>
                  <a:pt x="5082343" y="1548173"/>
                  <a:pt x="5084300" y="1573993"/>
                  <a:pt x="5086259" y="1599810"/>
                </a:cubicBezTo>
                <a:cubicBezTo>
                  <a:pt x="5070293" y="1597542"/>
                  <a:pt x="5078665" y="1627504"/>
                  <a:pt x="5076540" y="1637145"/>
                </a:cubicBezTo>
                <a:lnTo>
                  <a:pt x="5074327" y="1637438"/>
                </a:lnTo>
                <a:lnTo>
                  <a:pt x="5076721" y="1796900"/>
                </a:lnTo>
                <a:lnTo>
                  <a:pt x="5087932" y="1821445"/>
                </a:lnTo>
                <a:cubicBezTo>
                  <a:pt x="5090022" y="1838864"/>
                  <a:pt x="5092115" y="1856282"/>
                  <a:pt x="5094206" y="1873701"/>
                </a:cubicBezTo>
                <a:cubicBezTo>
                  <a:pt x="5094365" y="1896188"/>
                  <a:pt x="5089131" y="1941946"/>
                  <a:pt x="5088879" y="1956368"/>
                </a:cubicBezTo>
                <a:cubicBezTo>
                  <a:pt x="5090257" y="1957326"/>
                  <a:pt x="5091545" y="1958626"/>
                  <a:pt x="5092700" y="1960231"/>
                </a:cubicBezTo>
                <a:lnTo>
                  <a:pt x="5096739" y="1973390"/>
                </a:lnTo>
                <a:lnTo>
                  <a:pt x="5085263" y="2038059"/>
                </a:lnTo>
                <a:lnTo>
                  <a:pt x="5081124" y="2090404"/>
                </a:lnTo>
                <a:cubicBezTo>
                  <a:pt x="5087725" y="2459516"/>
                  <a:pt x="5078448" y="2835122"/>
                  <a:pt x="5100926" y="3197743"/>
                </a:cubicBezTo>
                <a:cubicBezTo>
                  <a:pt x="5103724" y="3280149"/>
                  <a:pt x="5103615" y="3381178"/>
                  <a:pt x="5106415" y="3463584"/>
                </a:cubicBezTo>
                <a:cubicBezTo>
                  <a:pt x="5113091" y="3456889"/>
                  <a:pt x="5113299" y="3614509"/>
                  <a:pt x="5106825" y="3634336"/>
                </a:cubicBezTo>
                <a:lnTo>
                  <a:pt x="5133508" y="5352704"/>
                </a:lnTo>
                <a:lnTo>
                  <a:pt x="5142012" y="5390612"/>
                </a:lnTo>
                <a:cubicBezTo>
                  <a:pt x="5148857" y="5398418"/>
                  <a:pt x="5145848" y="5431457"/>
                  <a:pt x="5145799" y="5461056"/>
                </a:cubicBezTo>
                <a:cubicBezTo>
                  <a:pt x="5145750" y="5490656"/>
                  <a:pt x="5143644" y="5544032"/>
                  <a:pt x="5141722" y="5568211"/>
                </a:cubicBezTo>
                <a:lnTo>
                  <a:pt x="5146377" y="5588243"/>
                </a:lnTo>
                <a:cubicBezTo>
                  <a:pt x="5146717" y="5610066"/>
                  <a:pt x="5140734" y="5611890"/>
                  <a:pt x="5137927" y="5636869"/>
                </a:cubicBezTo>
                <a:cubicBezTo>
                  <a:pt x="5087705" y="5641578"/>
                  <a:pt x="4557531" y="5647023"/>
                  <a:pt x="3849300" y="5653305"/>
                </a:cubicBezTo>
                <a:lnTo>
                  <a:pt x="3669805" y="5654876"/>
                </a:lnTo>
                <a:lnTo>
                  <a:pt x="451127" y="5934779"/>
                </a:lnTo>
                <a:lnTo>
                  <a:pt x="329391" y="4401497"/>
                </a:lnTo>
                <a:lnTo>
                  <a:pt x="0" y="388357"/>
                </a:lnTo>
                <a:cubicBezTo>
                  <a:pt x="66054" y="385086"/>
                  <a:pt x="196997" y="375180"/>
                  <a:pt x="370716" y="360857"/>
                </a:cubicBezTo>
                <a:lnTo>
                  <a:pt x="468522" y="352646"/>
                </a:lnTo>
                <a:lnTo>
                  <a:pt x="466050" y="151472"/>
                </a:lnTo>
                <a:cubicBezTo>
                  <a:pt x="752576" y="157236"/>
                  <a:pt x="2263286" y="123482"/>
                  <a:pt x="3190668" y="104913"/>
                </a:cubicBezTo>
                <a:lnTo>
                  <a:pt x="3275344" y="103248"/>
                </a:lnTo>
                <a:lnTo>
                  <a:pt x="4134907" y="3606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47994E7-77C9-43EE-8D77-05C6F9205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2951">
            <a:off x="1030886" y="296352"/>
            <a:ext cx="4840952" cy="5788006"/>
          </a:xfrm>
          <a:custGeom>
            <a:avLst/>
            <a:gdLst>
              <a:gd name="connsiteX0" fmla="*/ 150603 w 5058870"/>
              <a:gd name="connsiteY0" fmla="*/ 117182 h 6048556"/>
              <a:gd name="connsiteX1" fmla="*/ 132479 w 5058870"/>
              <a:gd name="connsiteY1" fmla="*/ 4325039 h 6048556"/>
              <a:gd name="connsiteX2" fmla="*/ 131983 w 5058870"/>
              <a:gd name="connsiteY2" fmla="*/ 5903854 h 6048556"/>
              <a:gd name="connsiteX3" fmla="*/ 483214 w 5058870"/>
              <a:gd name="connsiteY3" fmla="*/ 5902868 h 6048556"/>
              <a:gd name="connsiteX4" fmla="*/ 4936993 w 5058870"/>
              <a:gd name="connsiteY4" fmla="*/ 5929734 h 6048556"/>
              <a:gd name="connsiteX5" fmla="*/ 4946665 w 5058870"/>
              <a:gd name="connsiteY5" fmla="*/ 5879073 h 6048556"/>
              <a:gd name="connsiteX6" fmla="*/ 4942148 w 5058870"/>
              <a:gd name="connsiteY6" fmla="*/ 5858061 h 6048556"/>
              <a:gd name="connsiteX7" fmla="*/ 4948266 w 5058870"/>
              <a:gd name="connsiteY7" fmla="*/ 5746170 h 6048556"/>
              <a:gd name="connsiteX8" fmla="*/ 4945532 w 5058870"/>
              <a:gd name="connsiteY8" fmla="*/ 5672498 h 6048556"/>
              <a:gd name="connsiteX9" fmla="*/ 4937303 w 5058870"/>
              <a:gd name="connsiteY9" fmla="*/ 5632742 h 6048556"/>
              <a:gd name="connsiteX10" fmla="*/ 4939222 w 5058870"/>
              <a:gd name="connsiteY10" fmla="*/ 3836805 h 6048556"/>
              <a:gd name="connsiteX11" fmla="*/ 4941754 w 5058870"/>
              <a:gd name="connsiteY11" fmla="*/ 3658384 h 6048556"/>
              <a:gd name="connsiteX12" fmla="*/ 4940629 w 5058870"/>
              <a:gd name="connsiteY12" fmla="*/ 3380518 h 6048556"/>
              <a:gd name="connsiteX13" fmla="*/ 4939141 w 5058870"/>
              <a:gd name="connsiteY13" fmla="*/ 2223148 h 6048556"/>
              <a:gd name="connsiteX14" fmla="*/ 4944373 w 5058870"/>
              <a:gd name="connsiteY14" fmla="*/ 2168527 h 6048556"/>
              <a:gd name="connsiteX15" fmla="*/ 4957485 w 5058870"/>
              <a:gd name="connsiteY15" fmla="*/ 2101155 h 6048556"/>
              <a:gd name="connsiteX16" fmla="*/ 4953493 w 5058870"/>
              <a:gd name="connsiteY16" fmla="*/ 2087335 h 6048556"/>
              <a:gd name="connsiteX17" fmla="*/ 4949567 w 5058870"/>
              <a:gd name="connsiteY17" fmla="*/ 2083233 h 6048556"/>
              <a:gd name="connsiteX18" fmla="*/ 4956568 w 5058870"/>
              <a:gd name="connsiteY18" fmla="*/ 1996948 h 6048556"/>
              <a:gd name="connsiteX19" fmla="*/ 4950918 w 5058870"/>
              <a:gd name="connsiteY19" fmla="*/ 1942239 h 6048556"/>
              <a:gd name="connsiteX20" fmla="*/ 4939630 w 5058870"/>
              <a:gd name="connsiteY20" fmla="*/ 1916398 h 6048556"/>
              <a:gd name="connsiteX21" fmla="*/ 4939894 w 5058870"/>
              <a:gd name="connsiteY21" fmla="*/ 1749740 h 6048556"/>
              <a:gd name="connsiteX22" fmla="*/ 4942210 w 5058870"/>
              <a:gd name="connsiteY22" fmla="*/ 1749472 h 6048556"/>
              <a:gd name="connsiteX23" fmla="*/ 4953013 w 5058870"/>
              <a:gd name="connsiteY23" fmla="*/ 1710630 h 6048556"/>
              <a:gd name="connsiteX24" fmla="*/ 4948218 w 5058870"/>
              <a:gd name="connsiteY24" fmla="*/ 1629599 h 6048556"/>
              <a:gd name="connsiteX25" fmla="*/ 4960078 w 5058870"/>
              <a:gd name="connsiteY25" fmla="*/ 1549960 h 6048556"/>
              <a:gd name="connsiteX26" fmla="*/ 4964913 w 5058870"/>
              <a:gd name="connsiteY26" fmla="*/ 1537680 h 6048556"/>
              <a:gd name="connsiteX27" fmla="*/ 4972690 w 5058870"/>
              <a:gd name="connsiteY27" fmla="*/ 1456487 h 6048556"/>
              <a:gd name="connsiteX28" fmla="*/ 4985803 w 5058870"/>
              <a:gd name="connsiteY28" fmla="*/ 1389117 h 6048556"/>
              <a:gd name="connsiteX29" fmla="*/ 4981810 w 5058870"/>
              <a:gd name="connsiteY29" fmla="*/ 1375297 h 6048556"/>
              <a:gd name="connsiteX30" fmla="*/ 4977885 w 5058870"/>
              <a:gd name="connsiteY30" fmla="*/ 1371195 h 6048556"/>
              <a:gd name="connsiteX31" fmla="*/ 4985953 w 5058870"/>
              <a:gd name="connsiteY31" fmla="*/ 1321699 h 6048556"/>
              <a:gd name="connsiteX32" fmla="*/ 4984884 w 5058870"/>
              <a:gd name="connsiteY32" fmla="*/ 1284910 h 6048556"/>
              <a:gd name="connsiteX33" fmla="*/ 4979236 w 5058870"/>
              <a:gd name="connsiteY33" fmla="*/ 1230203 h 6048556"/>
              <a:gd name="connsiteX34" fmla="*/ 4960733 w 5058870"/>
              <a:gd name="connsiteY34" fmla="*/ 1140677 h 6048556"/>
              <a:gd name="connsiteX35" fmla="*/ 4954582 w 5058870"/>
              <a:gd name="connsiteY35" fmla="*/ 1117885 h 6048556"/>
              <a:gd name="connsiteX36" fmla="*/ 4951126 w 5058870"/>
              <a:gd name="connsiteY36" fmla="*/ 1054204 h 6048556"/>
              <a:gd name="connsiteX37" fmla="*/ 4950498 w 5058870"/>
              <a:gd name="connsiteY37" fmla="*/ 946280 h 6048556"/>
              <a:gd name="connsiteX38" fmla="*/ 4943633 w 5058870"/>
              <a:gd name="connsiteY38" fmla="*/ 907020 h 6048556"/>
              <a:gd name="connsiteX39" fmla="*/ 4941234 w 5058870"/>
              <a:gd name="connsiteY39" fmla="*/ 906169 h 6048556"/>
              <a:gd name="connsiteX40" fmla="*/ 4943722 w 5058870"/>
              <a:gd name="connsiteY40" fmla="*/ 749069 h 6048556"/>
              <a:gd name="connsiteX41" fmla="*/ 4941492 w 5058870"/>
              <a:gd name="connsiteY41" fmla="*/ 743898 h 6048556"/>
              <a:gd name="connsiteX42" fmla="*/ 4941895 w 5058870"/>
              <a:gd name="connsiteY42" fmla="*/ 490199 h 6048556"/>
              <a:gd name="connsiteX43" fmla="*/ 4942394 w 5058870"/>
              <a:gd name="connsiteY43" fmla="*/ 485589 h 6048556"/>
              <a:gd name="connsiteX44" fmla="*/ 4944145 w 5058870"/>
              <a:gd name="connsiteY44" fmla="*/ 454302 h 6048556"/>
              <a:gd name="connsiteX45" fmla="*/ 4942033 w 5058870"/>
              <a:gd name="connsiteY45" fmla="*/ 403560 h 6048556"/>
              <a:gd name="connsiteX46" fmla="*/ 4945792 w 5058870"/>
              <a:gd name="connsiteY46" fmla="*/ 179623 h 6048556"/>
              <a:gd name="connsiteX47" fmla="*/ 4942390 w 5058870"/>
              <a:gd name="connsiteY47" fmla="*/ 177932 h 6048556"/>
              <a:gd name="connsiteX48" fmla="*/ 4942445 w 5058870"/>
              <a:gd name="connsiteY48" fmla="*/ 143139 h 6048556"/>
              <a:gd name="connsiteX49" fmla="*/ 4909651 w 5058870"/>
              <a:gd name="connsiteY49" fmla="*/ 121087 h 6048556"/>
              <a:gd name="connsiteX50" fmla="*/ 3548714 w 5058870"/>
              <a:gd name="connsiteY50" fmla="*/ 114721 h 6048556"/>
              <a:gd name="connsiteX51" fmla="*/ 150603 w 5058870"/>
              <a:gd name="connsiteY51" fmla="*/ 117182 h 6048556"/>
              <a:gd name="connsiteX52" fmla="*/ 0 w 5058870"/>
              <a:gd name="connsiteY52" fmla="*/ 0 h 6048556"/>
              <a:gd name="connsiteX53" fmla="*/ 5058870 w 5058870"/>
              <a:gd name="connsiteY53" fmla="*/ 0 h 6048556"/>
              <a:gd name="connsiteX54" fmla="*/ 5058870 w 5058870"/>
              <a:gd name="connsiteY54" fmla="*/ 6048556 h 6048556"/>
              <a:gd name="connsiteX55" fmla="*/ 0 w 5058870"/>
              <a:gd name="connsiteY55" fmla="*/ 6048556 h 604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5058870" h="6048556">
                <a:moveTo>
                  <a:pt x="150603" y="117182"/>
                </a:moveTo>
                <a:lnTo>
                  <a:pt x="132479" y="4325039"/>
                </a:lnTo>
                <a:lnTo>
                  <a:pt x="131983" y="5903854"/>
                </a:lnTo>
                <a:lnTo>
                  <a:pt x="483214" y="5902868"/>
                </a:lnTo>
                <a:cubicBezTo>
                  <a:pt x="2076643" y="5908787"/>
                  <a:pt x="4816863" y="5938988"/>
                  <a:pt x="4936993" y="5929734"/>
                </a:cubicBezTo>
                <a:cubicBezTo>
                  <a:pt x="4940359" y="5903683"/>
                  <a:pt x="4946642" y="5901881"/>
                  <a:pt x="4946665" y="5879073"/>
                </a:cubicBezTo>
                <a:lnTo>
                  <a:pt x="4942148" y="5858061"/>
                </a:lnTo>
                <a:cubicBezTo>
                  <a:pt x="4944576" y="5832831"/>
                  <a:pt x="4947702" y="5777096"/>
                  <a:pt x="4948266" y="5746170"/>
                </a:cubicBezTo>
                <a:cubicBezTo>
                  <a:pt x="4948831" y="5715243"/>
                  <a:pt x="4952548" y="5680774"/>
                  <a:pt x="4945532" y="5672498"/>
                </a:cubicBezTo>
                <a:lnTo>
                  <a:pt x="4937303" y="5632742"/>
                </a:lnTo>
                <a:lnTo>
                  <a:pt x="4939222" y="3836805"/>
                </a:lnTo>
                <a:cubicBezTo>
                  <a:pt x="4946330" y="3816201"/>
                  <a:pt x="4948846" y="3651504"/>
                  <a:pt x="4941754" y="3658384"/>
                </a:cubicBezTo>
                <a:cubicBezTo>
                  <a:pt x="4940258" y="3572231"/>
                  <a:pt x="4942123" y="3466671"/>
                  <a:pt x="4940629" y="3380518"/>
                </a:cubicBezTo>
                <a:cubicBezTo>
                  <a:pt x="4923430" y="3001238"/>
                  <a:pt x="4939637" y="2608938"/>
                  <a:pt x="4939141" y="2223148"/>
                </a:cubicBezTo>
                <a:lnTo>
                  <a:pt x="4944373" y="2168527"/>
                </a:lnTo>
                <a:lnTo>
                  <a:pt x="4957485" y="2101155"/>
                </a:lnTo>
                <a:lnTo>
                  <a:pt x="4953493" y="2087335"/>
                </a:lnTo>
                <a:cubicBezTo>
                  <a:pt x="4952315" y="2085639"/>
                  <a:pt x="4950991" y="2084257"/>
                  <a:pt x="4949567" y="2083233"/>
                </a:cubicBezTo>
                <a:cubicBezTo>
                  <a:pt x="4950081" y="2068168"/>
                  <a:pt x="4956343" y="2020447"/>
                  <a:pt x="4956568" y="1996948"/>
                </a:cubicBezTo>
                <a:cubicBezTo>
                  <a:pt x="4954685" y="1978712"/>
                  <a:pt x="4952800" y="1960476"/>
                  <a:pt x="4950918" y="1942239"/>
                </a:cubicBezTo>
                <a:lnTo>
                  <a:pt x="4939630" y="1916398"/>
                </a:lnTo>
                <a:lnTo>
                  <a:pt x="4939894" y="1749740"/>
                </a:lnTo>
                <a:lnTo>
                  <a:pt x="4942210" y="1749472"/>
                </a:lnTo>
                <a:cubicBezTo>
                  <a:pt x="4944598" y="1739435"/>
                  <a:pt x="4936370" y="1707983"/>
                  <a:pt x="4953013" y="1710630"/>
                </a:cubicBezTo>
                <a:cubicBezTo>
                  <a:pt x="4951413" y="1683620"/>
                  <a:pt x="4949817" y="1656609"/>
                  <a:pt x="4948218" y="1629599"/>
                </a:cubicBezTo>
                <a:cubicBezTo>
                  <a:pt x="4960214" y="1611720"/>
                  <a:pt x="4954756" y="1577971"/>
                  <a:pt x="4960078" y="1549960"/>
                </a:cubicBezTo>
                <a:lnTo>
                  <a:pt x="4964913" y="1537680"/>
                </a:lnTo>
                <a:lnTo>
                  <a:pt x="4972690" y="1456487"/>
                </a:lnTo>
                <a:lnTo>
                  <a:pt x="4985803" y="1389117"/>
                </a:lnTo>
                <a:lnTo>
                  <a:pt x="4981810" y="1375297"/>
                </a:lnTo>
                <a:cubicBezTo>
                  <a:pt x="4980632" y="1373600"/>
                  <a:pt x="4979308" y="1372219"/>
                  <a:pt x="4977885" y="1371195"/>
                </a:cubicBezTo>
                <a:cubicBezTo>
                  <a:pt x="4978575" y="1362262"/>
                  <a:pt x="4984787" y="1336081"/>
                  <a:pt x="4985953" y="1321699"/>
                </a:cubicBezTo>
                <a:cubicBezTo>
                  <a:pt x="4985597" y="1309436"/>
                  <a:pt x="4985240" y="1297173"/>
                  <a:pt x="4984884" y="1284910"/>
                </a:cubicBezTo>
                <a:lnTo>
                  <a:pt x="4979236" y="1230203"/>
                </a:lnTo>
                <a:cubicBezTo>
                  <a:pt x="4975210" y="1206164"/>
                  <a:pt x="4964841" y="1159397"/>
                  <a:pt x="4960733" y="1140677"/>
                </a:cubicBezTo>
                <a:cubicBezTo>
                  <a:pt x="4953571" y="1137027"/>
                  <a:pt x="4955994" y="1126612"/>
                  <a:pt x="4954582" y="1117885"/>
                </a:cubicBezTo>
                <a:cubicBezTo>
                  <a:pt x="4947913" y="1110279"/>
                  <a:pt x="4947685" y="1068048"/>
                  <a:pt x="4951126" y="1054204"/>
                </a:cubicBezTo>
                <a:cubicBezTo>
                  <a:pt x="4965316" y="1016287"/>
                  <a:pt x="4939943" y="976787"/>
                  <a:pt x="4950498" y="946280"/>
                </a:cubicBezTo>
                <a:cubicBezTo>
                  <a:pt x="4949250" y="921750"/>
                  <a:pt x="4945649" y="913874"/>
                  <a:pt x="4943633" y="907020"/>
                </a:cubicBezTo>
                <a:lnTo>
                  <a:pt x="4941234" y="906169"/>
                </a:lnTo>
                <a:cubicBezTo>
                  <a:pt x="4941248" y="879844"/>
                  <a:pt x="4943679" y="776114"/>
                  <a:pt x="4943722" y="749069"/>
                </a:cubicBezTo>
                <a:lnTo>
                  <a:pt x="4941492" y="743898"/>
                </a:lnTo>
                <a:lnTo>
                  <a:pt x="4941895" y="490199"/>
                </a:lnTo>
                <a:lnTo>
                  <a:pt x="4942394" y="485589"/>
                </a:lnTo>
                <a:cubicBezTo>
                  <a:pt x="4943552" y="471269"/>
                  <a:pt x="4944141" y="459699"/>
                  <a:pt x="4944145" y="454302"/>
                </a:cubicBezTo>
                <a:cubicBezTo>
                  <a:pt x="4943441" y="437389"/>
                  <a:pt x="4942736" y="420474"/>
                  <a:pt x="4942033" y="403560"/>
                </a:cubicBezTo>
                <a:cubicBezTo>
                  <a:pt x="4942307" y="357781"/>
                  <a:pt x="4945733" y="217227"/>
                  <a:pt x="4945792" y="179623"/>
                </a:cubicBezTo>
                <a:lnTo>
                  <a:pt x="4942390" y="177932"/>
                </a:lnTo>
                <a:cubicBezTo>
                  <a:pt x="4942408" y="166334"/>
                  <a:pt x="4942427" y="154737"/>
                  <a:pt x="4942445" y="143139"/>
                </a:cubicBezTo>
                <a:lnTo>
                  <a:pt x="4909651" y="121087"/>
                </a:lnTo>
                <a:lnTo>
                  <a:pt x="3548714" y="114721"/>
                </a:lnTo>
                <a:cubicBezTo>
                  <a:pt x="2825932" y="113848"/>
                  <a:pt x="518952" y="130711"/>
                  <a:pt x="150603" y="117182"/>
                </a:cubicBezTo>
                <a:close/>
                <a:moveTo>
                  <a:pt x="0" y="0"/>
                </a:moveTo>
                <a:lnTo>
                  <a:pt x="5058870" y="0"/>
                </a:lnTo>
                <a:lnTo>
                  <a:pt x="5058870" y="6048556"/>
                </a:lnTo>
                <a:lnTo>
                  <a:pt x="0" y="604855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94B332-BB16-47B6-BC29-8459DB7AA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6132" y="3982147"/>
            <a:ext cx="5724037" cy="1542353"/>
          </a:xfrm>
        </p:spPr>
        <p:txBody>
          <a:bodyPr>
            <a:normAutofit/>
          </a:bodyPr>
          <a:lstStyle/>
          <a:p>
            <a:r>
              <a:rPr lang="en-US" dirty="0"/>
              <a:t>Project Conclusion: Goal 2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1DB30F-967C-4C87-86E6-34325F222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018" y="654246"/>
            <a:ext cx="427142" cy="5251205"/>
          </a:xfrm>
          <a:custGeom>
            <a:avLst/>
            <a:gdLst>
              <a:gd name="connsiteX0" fmla="*/ 469021 w 556548"/>
              <a:gd name="connsiteY0" fmla="*/ 0 h 5790410"/>
              <a:gd name="connsiteX1" fmla="*/ 537013 w 556548"/>
              <a:gd name="connsiteY1" fmla="*/ 679 h 5790410"/>
              <a:gd name="connsiteX2" fmla="*/ 556548 w 556548"/>
              <a:gd name="connsiteY2" fmla="*/ 648 h 5790410"/>
              <a:gd name="connsiteX3" fmla="*/ 556548 w 556548"/>
              <a:gd name="connsiteY3" fmla="*/ 5780656 h 5790410"/>
              <a:gd name="connsiteX4" fmla="*/ 442989 w 556548"/>
              <a:gd name="connsiteY4" fmla="*/ 5790410 h 5790410"/>
              <a:gd name="connsiteX5" fmla="*/ 323519 w 556548"/>
              <a:gd name="connsiteY5" fmla="*/ 4255159 h 5790410"/>
              <a:gd name="connsiteX6" fmla="*/ 0 w 556548"/>
              <a:gd name="connsiteY6" fmla="*/ 236855 h 5790410"/>
              <a:gd name="connsiteX7" fmla="*/ 372772 w 556548"/>
              <a:gd name="connsiteY7" fmla="*/ 209577 h 5790410"/>
              <a:gd name="connsiteX8" fmla="*/ 471123 w 556548"/>
              <a:gd name="connsiteY8" fmla="*/ 201423 h 5790410"/>
              <a:gd name="connsiteX0" fmla="*/ 469021 w 556548"/>
              <a:gd name="connsiteY0" fmla="*/ 0 h 5790410"/>
              <a:gd name="connsiteX1" fmla="*/ 537013 w 556548"/>
              <a:gd name="connsiteY1" fmla="*/ 679 h 5790410"/>
              <a:gd name="connsiteX2" fmla="*/ 556548 w 556548"/>
              <a:gd name="connsiteY2" fmla="*/ 5780656 h 5790410"/>
              <a:gd name="connsiteX3" fmla="*/ 442989 w 556548"/>
              <a:gd name="connsiteY3" fmla="*/ 5790410 h 5790410"/>
              <a:gd name="connsiteX4" fmla="*/ 323519 w 556548"/>
              <a:gd name="connsiteY4" fmla="*/ 4255159 h 5790410"/>
              <a:gd name="connsiteX5" fmla="*/ 0 w 556548"/>
              <a:gd name="connsiteY5" fmla="*/ 236855 h 5790410"/>
              <a:gd name="connsiteX6" fmla="*/ 372772 w 556548"/>
              <a:gd name="connsiteY6" fmla="*/ 209577 h 5790410"/>
              <a:gd name="connsiteX7" fmla="*/ 471123 w 556548"/>
              <a:gd name="connsiteY7" fmla="*/ 201423 h 5790410"/>
              <a:gd name="connsiteX8" fmla="*/ 469021 w 556548"/>
              <a:gd name="connsiteY8" fmla="*/ 0 h 5790410"/>
              <a:gd name="connsiteX0" fmla="*/ 469021 w 556723"/>
              <a:gd name="connsiteY0" fmla="*/ 0 h 5790410"/>
              <a:gd name="connsiteX1" fmla="*/ 556548 w 556723"/>
              <a:gd name="connsiteY1" fmla="*/ 5780656 h 5790410"/>
              <a:gd name="connsiteX2" fmla="*/ 442989 w 556723"/>
              <a:gd name="connsiteY2" fmla="*/ 5790410 h 5790410"/>
              <a:gd name="connsiteX3" fmla="*/ 323519 w 556723"/>
              <a:gd name="connsiteY3" fmla="*/ 4255159 h 5790410"/>
              <a:gd name="connsiteX4" fmla="*/ 0 w 556723"/>
              <a:gd name="connsiteY4" fmla="*/ 236855 h 5790410"/>
              <a:gd name="connsiteX5" fmla="*/ 372772 w 556723"/>
              <a:gd name="connsiteY5" fmla="*/ 209577 h 5790410"/>
              <a:gd name="connsiteX6" fmla="*/ 471123 w 556723"/>
              <a:gd name="connsiteY6" fmla="*/ 201423 h 5790410"/>
              <a:gd name="connsiteX7" fmla="*/ 469021 w 556723"/>
              <a:gd name="connsiteY7" fmla="*/ 0 h 5790410"/>
              <a:gd name="connsiteX0" fmla="*/ 471123 w 556809"/>
              <a:gd name="connsiteY0" fmla="*/ 0 h 5588987"/>
              <a:gd name="connsiteX1" fmla="*/ 556548 w 556809"/>
              <a:gd name="connsiteY1" fmla="*/ 5579233 h 5588987"/>
              <a:gd name="connsiteX2" fmla="*/ 442989 w 556809"/>
              <a:gd name="connsiteY2" fmla="*/ 5588987 h 5588987"/>
              <a:gd name="connsiteX3" fmla="*/ 323519 w 556809"/>
              <a:gd name="connsiteY3" fmla="*/ 4053736 h 5588987"/>
              <a:gd name="connsiteX4" fmla="*/ 0 w 556809"/>
              <a:gd name="connsiteY4" fmla="*/ 35432 h 5588987"/>
              <a:gd name="connsiteX5" fmla="*/ 372772 w 556809"/>
              <a:gd name="connsiteY5" fmla="*/ 8154 h 5588987"/>
              <a:gd name="connsiteX6" fmla="*/ 471123 w 556809"/>
              <a:gd name="connsiteY6" fmla="*/ 0 h 5588987"/>
              <a:gd name="connsiteX0" fmla="*/ 357022 w 556641"/>
              <a:gd name="connsiteY0" fmla="*/ 964882 h 5580833"/>
              <a:gd name="connsiteX1" fmla="*/ 556548 w 556641"/>
              <a:gd name="connsiteY1" fmla="*/ 5571079 h 5580833"/>
              <a:gd name="connsiteX2" fmla="*/ 442989 w 556641"/>
              <a:gd name="connsiteY2" fmla="*/ 5580833 h 5580833"/>
              <a:gd name="connsiteX3" fmla="*/ 323519 w 556641"/>
              <a:gd name="connsiteY3" fmla="*/ 4045582 h 5580833"/>
              <a:gd name="connsiteX4" fmla="*/ 0 w 556641"/>
              <a:gd name="connsiteY4" fmla="*/ 27278 h 5580833"/>
              <a:gd name="connsiteX5" fmla="*/ 372772 w 556641"/>
              <a:gd name="connsiteY5" fmla="*/ 0 h 5580833"/>
              <a:gd name="connsiteX6" fmla="*/ 357022 w 556641"/>
              <a:gd name="connsiteY6" fmla="*/ 964882 h 5580833"/>
              <a:gd name="connsiteX0" fmla="*/ 357022 w 556641"/>
              <a:gd name="connsiteY0" fmla="*/ 964882 h 5580833"/>
              <a:gd name="connsiteX1" fmla="*/ 556548 w 556641"/>
              <a:gd name="connsiteY1" fmla="*/ 5571079 h 5580833"/>
              <a:gd name="connsiteX2" fmla="*/ 442989 w 556641"/>
              <a:gd name="connsiteY2" fmla="*/ 5580833 h 5580833"/>
              <a:gd name="connsiteX3" fmla="*/ 323519 w 556641"/>
              <a:gd name="connsiteY3" fmla="*/ 4045582 h 5580833"/>
              <a:gd name="connsiteX4" fmla="*/ 0 w 556641"/>
              <a:gd name="connsiteY4" fmla="*/ 27278 h 5580833"/>
              <a:gd name="connsiteX5" fmla="*/ 337908 w 556641"/>
              <a:gd name="connsiteY5" fmla="*/ 0 h 5580833"/>
              <a:gd name="connsiteX6" fmla="*/ 357022 w 556641"/>
              <a:gd name="connsiteY6" fmla="*/ 964882 h 5580833"/>
              <a:gd name="connsiteX0" fmla="*/ 357022 w 581985"/>
              <a:gd name="connsiteY0" fmla="*/ 964882 h 5580833"/>
              <a:gd name="connsiteX1" fmla="*/ 581904 w 581985"/>
              <a:gd name="connsiteY1" fmla="*/ 5149536 h 5580833"/>
              <a:gd name="connsiteX2" fmla="*/ 442989 w 581985"/>
              <a:gd name="connsiteY2" fmla="*/ 5580833 h 5580833"/>
              <a:gd name="connsiteX3" fmla="*/ 323519 w 581985"/>
              <a:gd name="connsiteY3" fmla="*/ 4045582 h 5580833"/>
              <a:gd name="connsiteX4" fmla="*/ 0 w 581985"/>
              <a:gd name="connsiteY4" fmla="*/ 27278 h 5580833"/>
              <a:gd name="connsiteX5" fmla="*/ 337908 w 581985"/>
              <a:gd name="connsiteY5" fmla="*/ 0 h 5580833"/>
              <a:gd name="connsiteX6" fmla="*/ 357022 w 581985"/>
              <a:gd name="connsiteY6" fmla="*/ 964882 h 5580833"/>
              <a:gd name="connsiteX0" fmla="*/ 357022 w 442989"/>
              <a:gd name="connsiteY0" fmla="*/ 964882 h 5580833"/>
              <a:gd name="connsiteX1" fmla="*/ 426598 w 442989"/>
              <a:gd name="connsiteY1" fmla="*/ 4873790 h 5580833"/>
              <a:gd name="connsiteX2" fmla="*/ 442989 w 442989"/>
              <a:gd name="connsiteY2" fmla="*/ 5580833 h 5580833"/>
              <a:gd name="connsiteX3" fmla="*/ 323519 w 442989"/>
              <a:gd name="connsiteY3" fmla="*/ 4045582 h 5580833"/>
              <a:gd name="connsiteX4" fmla="*/ 0 w 442989"/>
              <a:gd name="connsiteY4" fmla="*/ 27278 h 5580833"/>
              <a:gd name="connsiteX5" fmla="*/ 337908 w 442989"/>
              <a:gd name="connsiteY5" fmla="*/ 0 h 5580833"/>
              <a:gd name="connsiteX6" fmla="*/ 357022 w 442989"/>
              <a:gd name="connsiteY6" fmla="*/ 964882 h 5580833"/>
              <a:gd name="connsiteX0" fmla="*/ 357022 w 430311"/>
              <a:gd name="connsiteY0" fmla="*/ 964882 h 5181476"/>
              <a:gd name="connsiteX1" fmla="*/ 426598 w 430311"/>
              <a:gd name="connsiteY1" fmla="*/ 4873790 h 5181476"/>
              <a:gd name="connsiteX2" fmla="*/ 430311 w 430311"/>
              <a:gd name="connsiteY2" fmla="*/ 5181476 h 5181476"/>
              <a:gd name="connsiteX3" fmla="*/ 323519 w 430311"/>
              <a:gd name="connsiteY3" fmla="*/ 4045582 h 5181476"/>
              <a:gd name="connsiteX4" fmla="*/ 0 w 430311"/>
              <a:gd name="connsiteY4" fmla="*/ 27278 h 5181476"/>
              <a:gd name="connsiteX5" fmla="*/ 337908 w 430311"/>
              <a:gd name="connsiteY5" fmla="*/ 0 h 5181476"/>
              <a:gd name="connsiteX6" fmla="*/ 357022 w 430311"/>
              <a:gd name="connsiteY6" fmla="*/ 964882 h 5181476"/>
              <a:gd name="connsiteX0" fmla="*/ 357022 w 427142"/>
              <a:gd name="connsiteY0" fmla="*/ 964882 h 5251205"/>
              <a:gd name="connsiteX1" fmla="*/ 426598 w 427142"/>
              <a:gd name="connsiteY1" fmla="*/ 4873790 h 5251205"/>
              <a:gd name="connsiteX2" fmla="*/ 427142 w 427142"/>
              <a:gd name="connsiteY2" fmla="*/ 5251205 h 5251205"/>
              <a:gd name="connsiteX3" fmla="*/ 323519 w 427142"/>
              <a:gd name="connsiteY3" fmla="*/ 4045582 h 5251205"/>
              <a:gd name="connsiteX4" fmla="*/ 0 w 427142"/>
              <a:gd name="connsiteY4" fmla="*/ 27278 h 5251205"/>
              <a:gd name="connsiteX5" fmla="*/ 337908 w 427142"/>
              <a:gd name="connsiteY5" fmla="*/ 0 h 5251205"/>
              <a:gd name="connsiteX6" fmla="*/ 357022 w 427142"/>
              <a:gd name="connsiteY6" fmla="*/ 964882 h 5251205"/>
              <a:gd name="connsiteX0" fmla="*/ 357022 w 427502"/>
              <a:gd name="connsiteY0" fmla="*/ 964882 h 5251205"/>
              <a:gd name="connsiteX1" fmla="*/ 427142 w 427502"/>
              <a:gd name="connsiteY1" fmla="*/ 5251205 h 5251205"/>
              <a:gd name="connsiteX2" fmla="*/ 323519 w 427502"/>
              <a:gd name="connsiteY2" fmla="*/ 4045582 h 5251205"/>
              <a:gd name="connsiteX3" fmla="*/ 0 w 427502"/>
              <a:gd name="connsiteY3" fmla="*/ 27278 h 5251205"/>
              <a:gd name="connsiteX4" fmla="*/ 337908 w 427502"/>
              <a:gd name="connsiteY4" fmla="*/ 0 h 5251205"/>
              <a:gd name="connsiteX5" fmla="*/ 357022 w 427502"/>
              <a:gd name="connsiteY5" fmla="*/ 964882 h 5251205"/>
              <a:gd name="connsiteX0" fmla="*/ 357022 w 427502"/>
              <a:gd name="connsiteY0" fmla="*/ 964882 h 5251205"/>
              <a:gd name="connsiteX1" fmla="*/ 427142 w 427502"/>
              <a:gd name="connsiteY1" fmla="*/ 5251205 h 5251205"/>
              <a:gd name="connsiteX2" fmla="*/ 0 w 427502"/>
              <a:gd name="connsiteY2" fmla="*/ 27278 h 5251205"/>
              <a:gd name="connsiteX3" fmla="*/ 337908 w 427502"/>
              <a:gd name="connsiteY3" fmla="*/ 0 h 5251205"/>
              <a:gd name="connsiteX4" fmla="*/ 357022 w 427502"/>
              <a:gd name="connsiteY4" fmla="*/ 964882 h 5251205"/>
              <a:gd name="connsiteX0" fmla="*/ 337908 w 427142"/>
              <a:gd name="connsiteY0" fmla="*/ 0 h 5251205"/>
              <a:gd name="connsiteX1" fmla="*/ 427142 w 427142"/>
              <a:gd name="connsiteY1" fmla="*/ 5251205 h 5251205"/>
              <a:gd name="connsiteX2" fmla="*/ 0 w 427142"/>
              <a:gd name="connsiteY2" fmla="*/ 27278 h 5251205"/>
              <a:gd name="connsiteX3" fmla="*/ 337908 w 427142"/>
              <a:gd name="connsiteY3" fmla="*/ 0 h 525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7142" h="5251205">
                <a:moveTo>
                  <a:pt x="337908" y="0"/>
                </a:moveTo>
                <a:lnTo>
                  <a:pt x="427142" y="5251205"/>
                </a:lnTo>
                <a:lnTo>
                  <a:pt x="0" y="27278"/>
                </a:lnTo>
                <a:cubicBezTo>
                  <a:pt x="66418" y="24049"/>
                  <a:pt x="163223" y="14221"/>
                  <a:pt x="337908" y="0"/>
                </a:cubicBezTo>
                <a:close/>
              </a:path>
            </a:pathLst>
          </a:cu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79D2A-5C2E-42CA-A6E0-F30A479E3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5514" y="609600"/>
            <a:ext cx="5048010" cy="3176587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/>
              <a:t>“</a:t>
            </a:r>
            <a:r>
              <a:rPr lang="en-US">
                <a:highlight>
                  <a:srgbClr val="FFFF00"/>
                </a:highlight>
              </a:rPr>
              <a:t>If applicable</a:t>
            </a:r>
            <a:r>
              <a:rPr lang="en-US"/>
              <a:t>, use improved model to generate API for alloy price model creation”</a:t>
            </a:r>
          </a:p>
          <a:p>
            <a:pPr>
              <a:lnSpc>
                <a:spcPct val="110000"/>
              </a:lnSpc>
            </a:pPr>
            <a:r>
              <a:rPr lang="en-US"/>
              <a:t>Based on the Key Findings showing that a random walk model (i.e., a constant price data trend) is superior to any RNN model, an API for alloy price model creation </a:t>
            </a:r>
            <a:r>
              <a:rPr lang="en-US">
                <a:highlight>
                  <a:srgbClr val="FFFF00"/>
                </a:highlight>
              </a:rPr>
              <a:t>would not be significantly advantageous</a:t>
            </a:r>
            <a:r>
              <a:rPr lang="en-US"/>
              <a:t>.</a:t>
            </a:r>
          </a:p>
          <a:p>
            <a:pPr>
              <a:lnSpc>
                <a:spcPct val="110000"/>
              </a:lnSpc>
            </a:pPr>
            <a:r>
              <a:rPr lang="en-US"/>
              <a:t>Any such predictive model would show that any time in the next 6 months (including immediately) would be the ideal time for metal procurement.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948C98-8F39-4C77-8E93-BFB01F54B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58F6156-6853-4E3D-80D9-BF5AF3822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2421C909-E68C-4981-B6AC-D9A8D5CCC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5AD72EE-7D1E-47F1-946D-492E7341A3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E202738-1E72-4EBD-BD9D-5FC296C4F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3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751E69D-120B-482B-A656-1D144596A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ED99A7A8-C0B1-423B-95D6-B7C2E13BC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2776">
            <a:off x="6891134" y="460637"/>
            <a:ext cx="4886634" cy="6039868"/>
          </a:xfrm>
          <a:custGeom>
            <a:avLst/>
            <a:gdLst>
              <a:gd name="connsiteX0" fmla="*/ 0 w 4866119"/>
              <a:gd name="connsiteY0" fmla="*/ 0 h 6021535"/>
              <a:gd name="connsiteX1" fmla="*/ 4866119 w 4866119"/>
              <a:gd name="connsiteY1" fmla="*/ 0 h 6021535"/>
              <a:gd name="connsiteX2" fmla="*/ 4866119 w 4866119"/>
              <a:gd name="connsiteY2" fmla="*/ 6021535 h 6021535"/>
              <a:gd name="connsiteX3" fmla="*/ 0 w 4866119"/>
              <a:gd name="connsiteY3" fmla="*/ 6021535 h 6021535"/>
              <a:gd name="connsiteX4" fmla="*/ 0 w 4866119"/>
              <a:gd name="connsiteY4" fmla="*/ 0 h 6021535"/>
              <a:gd name="connsiteX0" fmla="*/ 0 w 4867209"/>
              <a:gd name="connsiteY0" fmla="*/ 0 h 6040959"/>
              <a:gd name="connsiteX1" fmla="*/ 4866119 w 4867209"/>
              <a:gd name="connsiteY1" fmla="*/ 0 h 6040959"/>
              <a:gd name="connsiteX2" fmla="*/ 4867209 w 4867209"/>
              <a:gd name="connsiteY2" fmla="*/ 6040959 h 6040959"/>
              <a:gd name="connsiteX3" fmla="*/ 0 w 4867209"/>
              <a:gd name="connsiteY3" fmla="*/ 6021535 h 6040959"/>
              <a:gd name="connsiteX4" fmla="*/ 0 w 4867209"/>
              <a:gd name="connsiteY4" fmla="*/ 0 h 6040959"/>
              <a:gd name="connsiteX0" fmla="*/ 0 w 4886634"/>
              <a:gd name="connsiteY0" fmla="*/ 0 h 6039868"/>
              <a:gd name="connsiteX1" fmla="*/ 4866119 w 4886634"/>
              <a:gd name="connsiteY1" fmla="*/ 0 h 6039868"/>
              <a:gd name="connsiteX2" fmla="*/ 4886634 w 4886634"/>
              <a:gd name="connsiteY2" fmla="*/ 6039868 h 6039868"/>
              <a:gd name="connsiteX3" fmla="*/ 0 w 4886634"/>
              <a:gd name="connsiteY3" fmla="*/ 6021535 h 6039868"/>
              <a:gd name="connsiteX4" fmla="*/ 0 w 4886634"/>
              <a:gd name="connsiteY4" fmla="*/ 0 h 6039868"/>
              <a:gd name="connsiteX0" fmla="*/ 0 w 4886634"/>
              <a:gd name="connsiteY0" fmla="*/ 0 h 6039868"/>
              <a:gd name="connsiteX1" fmla="*/ 4876376 w 4886634"/>
              <a:gd name="connsiteY1" fmla="*/ 9167 h 6039868"/>
              <a:gd name="connsiteX2" fmla="*/ 4886634 w 4886634"/>
              <a:gd name="connsiteY2" fmla="*/ 6039868 h 6039868"/>
              <a:gd name="connsiteX3" fmla="*/ 0 w 4886634"/>
              <a:gd name="connsiteY3" fmla="*/ 6021535 h 6039868"/>
              <a:gd name="connsiteX4" fmla="*/ 0 w 4886634"/>
              <a:gd name="connsiteY4" fmla="*/ 0 h 603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6634" h="6039868">
                <a:moveTo>
                  <a:pt x="0" y="0"/>
                </a:moveTo>
                <a:lnTo>
                  <a:pt x="4876376" y="9167"/>
                </a:lnTo>
                <a:cubicBezTo>
                  <a:pt x="4876739" y="2022820"/>
                  <a:pt x="4886271" y="4026215"/>
                  <a:pt x="4886634" y="6039868"/>
                </a:cubicBezTo>
                <a:lnTo>
                  <a:pt x="0" y="6021535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63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9EC6597-3639-46D5-9E51-EF841119A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67000" y="463765"/>
            <a:ext cx="4949985" cy="604457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E7E7AB7F-F4A1-45B2-8566-32912C1B7C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alphaModFix amt="8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5" r="3300" b="-3"/>
          <a:stretch/>
        </p:blipFill>
        <p:spPr>
          <a:xfrm>
            <a:off x="6867000" y="463765"/>
            <a:ext cx="4949985" cy="6044579"/>
          </a:xfrm>
          <a:custGeom>
            <a:avLst/>
            <a:gdLst/>
            <a:ahLst/>
            <a:cxnLst/>
            <a:rect l="l" t="t" r="r" b="b"/>
            <a:pathLst>
              <a:path w="4949985" h="6044579">
                <a:moveTo>
                  <a:pt x="329850" y="0"/>
                </a:moveTo>
                <a:cubicBezTo>
                  <a:pt x="682878" y="34000"/>
                  <a:pt x="2899379" y="145961"/>
                  <a:pt x="3593482" y="187156"/>
                </a:cubicBezTo>
                <a:lnTo>
                  <a:pt x="4494470" y="247176"/>
                </a:lnTo>
                <a:lnTo>
                  <a:pt x="4900164" y="269420"/>
                </a:lnTo>
                <a:lnTo>
                  <a:pt x="4930470" y="293168"/>
                </a:lnTo>
                <a:cubicBezTo>
                  <a:pt x="4929828" y="304695"/>
                  <a:pt x="4929184" y="316221"/>
                  <a:pt x="4928542" y="327749"/>
                </a:cubicBezTo>
                <a:lnTo>
                  <a:pt x="4931718" y="329619"/>
                </a:lnTo>
                <a:cubicBezTo>
                  <a:pt x="4942152" y="331478"/>
                  <a:pt x="4952152" y="317290"/>
                  <a:pt x="4949575" y="364008"/>
                </a:cubicBezTo>
                <a:cubicBezTo>
                  <a:pt x="4938008" y="386321"/>
                  <a:pt x="4930382" y="406988"/>
                  <a:pt x="4925376" y="426791"/>
                </a:cubicBezTo>
                <a:lnTo>
                  <a:pt x="4921584" y="452517"/>
                </a:lnTo>
                <a:lnTo>
                  <a:pt x="4916034" y="551996"/>
                </a:lnTo>
                <a:cubicBezTo>
                  <a:pt x="4915798" y="568847"/>
                  <a:pt x="4915564" y="585699"/>
                  <a:pt x="4915328" y="602549"/>
                </a:cubicBezTo>
                <a:cubicBezTo>
                  <a:pt x="4915033" y="607913"/>
                  <a:pt x="4913844" y="619381"/>
                  <a:pt x="4911959" y="633550"/>
                </a:cubicBezTo>
                <a:lnTo>
                  <a:pt x="4911232" y="638104"/>
                </a:lnTo>
                <a:lnTo>
                  <a:pt x="4897168" y="890250"/>
                </a:lnTo>
                <a:lnTo>
                  <a:pt x="4899030" y="895515"/>
                </a:lnTo>
                <a:cubicBezTo>
                  <a:pt x="4899576" y="903732"/>
                  <a:pt x="4898400" y="912513"/>
                  <a:pt x="4896692" y="921470"/>
                </a:cubicBezTo>
                <a:lnTo>
                  <a:pt x="4894952" y="929948"/>
                </a:lnTo>
                <a:lnTo>
                  <a:pt x="4888171" y="1051528"/>
                </a:lnTo>
                <a:lnTo>
                  <a:pt x="4890429" y="1052508"/>
                </a:lnTo>
                <a:cubicBezTo>
                  <a:pt x="4891996" y="1059433"/>
                  <a:pt x="4895030" y="1067463"/>
                  <a:pt x="4894906" y="1091914"/>
                </a:cubicBezTo>
                <a:cubicBezTo>
                  <a:pt x="4883125" y="1121648"/>
                  <a:pt x="4905362" y="1162326"/>
                  <a:pt x="4889691" y="1199222"/>
                </a:cubicBezTo>
                <a:cubicBezTo>
                  <a:pt x="4885640" y="1212790"/>
                  <a:pt x="4883582" y="1254780"/>
                  <a:pt x="4889577" y="1262712"/>
                </a:cubicBezTo>
                <a:cubicBezTo>
                  <a:pt x="4890462" y="1271465"/>
                  <a:pt x="4887574" y="1281682"/>
                  <a:pt x="4894254" y="1285710"/>
                </a:cubicBezTo>
                <a:cubicBezTo>
                  <a:pt x="4902189" y="1292375"/>
                  <a:pt x="4887534" y="1322958"/>
                  <a:pt x="4897614" y="1318582"/>
                </a:cubicBezTo>
                <a:cubicBezTo>
                  <a:pt x="4887530" y="1340300"/>
                  <a:pt x="4903956" y="1357504"/>
                  <a:pt x="4907198" y="1375728"/>
                </a:cubicBezTo>
                <a:lnTo>
                  <a:pt x="4909674" y="1430420"/>
                </a:lnTo>
                <a:cubicBezTo>
                  <a:pt x="4909355" y="1442629"/>
                  <a:pt x="4909036" y="1454838"/>
                  <a:pt x="4908717" y="1467047"/>
                </a:cubicBezTo>
                <a:cubicBezTo>
                  <a:pt x="4908550" y="1468811"/>
                  <a:pt x="4908381" y="1470576"/>
                  <a:pt x="4908214" y="1472340"/>
                </a:cubicBezTo>
                <a:lnTo>
                  <a:pt x="4898300" y="1515794"/>
                </a:lnTo>
                <a:cubicBezTo>
                  <a:pt x="4899612" y="1516892"/>
                  <a:pt x="4900810" y="1518338"/>
                  <a:pt x="4901849" y="1520090"/>
                </a:cubicBezTo>
                <a:lnTo>
                  <a:pt x="4904938" y="1534050"/>
                </a:lnTo>
                <a:lnTo>
                  <a:pt x="4899784" y="1545578"/>
                </a:lnTo>
                <a:lnTo>
                  <a:pt x="4888714" y="1600282"/>
                </a:lnTo>
                <a:lnTo>
                  <a:pt x="4876868" y="1680551"/>
                </a:lnTo>
                <a:lnTo>
                  <a:pt x="4871562" y="1692487"/>
                </a:lnTo>
                <a:cubicBezTo>
                  <a:pt x="4864940" y="1720032"/>
                  <a:pt x="4868362" y="1753882"/>
                  <a:pt x="4855877" y="1770984"/>
                </a:cubicBezTo>
                <a:lnTo>
                  <a:pt x="4851838" y="1812406"/>
                </a:lnTo>
                <a:lnTo>
                  <a:pt x="4855818" y="1817257"/>
                </a:lnTo>
                <a:lnTo>
                  <a:pt x="4854024" y="1829453"/>
                </a:lnTo>
                <a:cubicBezTo>
                  <a:pt x="4854172" y="1830564"/>
                  <a:pt x="4854322" y="1831674"/>
                  <a:pt x="4854472" y="1832785"/>
                </a:cubicBezTo>
                <a:cubicBezTo>
                  <a:pt x="4855349" y="1839144"/>
                  <a:pt x="4856063" y="1845445"/>
                  <a:pt x="4856114" y="1851793"/>
                </a:cubicBezTo>
                <a:cubicBezTo>
                  <a:pt x="4840273" y="1848234"/>
                  <a:pt x="4846480" y="1879956"/>
                  <a:pt x="4843645" y="1889798"/>
                </a:cubicBezTo>
                <a:lnTo>
                  <a:pt x="4841406" y="1889935"/>
                </a:lnTo>
                <a:lnTo>
                  <a:pt x="4832168" y="2055574"/>
                </a:lnTo>
                <a:lnTo>
                  <a:pt x="4841616" y="2081889"/>
                </a:lnTo>
                <a:cubicBezTo>
                  <a:pt x="4842440" y="2100121"/>
                  <a:pt x="4843267" y="2118352"/>
                  <a:pt x="4844092" y="2136584"/>
                </a:cubicBezTo>
                <a:cubicBezTo>
                  <a:pt x="4843772" y="2148793"/>
                  <a:pt x="4843454" y="2161001"/>
                  <a:pt x="4843134" y="2173210"/>
                </a:cubicBezTo>
                <a:lnTo>
                  <a:pt x="4842632" y="2178503"/>
                </a:lnTo>
                <a:lnTo>
                  <a:pt x="4832718" y="2221957"/>
                </a:lnTo>
                <a:cubicBezTo>
                  <a:pt x="4834030" y="2223054"/>
                  <a:pt x="4835227" y="2224502"/>
                  <a:pt x="4836267" y="2226253"/>
                </a:cubicBezTo>
                <a:lnTo>
                  <a:pt x="4839356" y="2240212"/>
                </a:lnTo>
                <a:lnTo>
                  <a:pt x="4834202" y="2251741"/>
                </a:lnTo>
                <a:lnTo>
                  <a:pt x="4823131" y="2306447"/>
                </a:lnTo>
                <a:lnTo>
                  <a:pt x="4815162" y="2360447"/>
                </a:lnTo>
                <a:cubicBezTo>
                  <a:pt x="4794840" y="2743937"/>
                  <a:pt x="4758124" y="3132966"/>
                  <a:pt x="4754194" y="3510918"/>
                </a:cubicBezTo>
                <a:cubicBezTo>
                  <a:pt x="4750986" y="3596635"/>
                  <a:pt x="4743503" y="3701454"/>
                  <a:pt x="4740295" y="3787171"/>
                </a:cubicBezTo>
                <a:cubicBezTo>
                  <a:pt x="4747478" y="3780728"/>
                  <a:pt x="4736182" y="3944290"/>
                  <a:pt x="4728244" y="3964374"/>
                </a:cubicBezTo>
                <a:lnTo>
                  <a:pt x="4629580" y="5749370"/>
                </a:lnTo>
                <a:lnTo>
                  <a:pt x="4635339" y="5789347"/>
                </a:lnTo>
                <a:cubicBezTo>
                  <a:pt x="4641631" y="5797964"/>
                  <a:pt x="4638028" y="5802417"/>
                  <a:pt x="4639181" y="5826882"/>
                </a:cubicBezTo>
                <a:cubicBezTo>
                  <a:pt x="4640334" y="5851345"/>
                  <a:pt x="4622152" y="5888016"/>
                  <a:pt x="4642260" y="5936130"/>
                </a:cubicBezTo>
                <a:cubicBezTo>
                  <a:pt x="4641805" y="5944369"/>
                  <a:pt x="4631283" y="5964348"/>
                  <a:pt x="4622086" y="5973601"/>
                </a:cubicBezTo>
                <a:lnTo>
                  <a:pt x="4617030" y="5976542"/>
                </a:lnTo>
                <a:cubicBezTo>
                  <a:pt x="4615777" y="5999212"/>
                  <a:pt x="4617908" y="6018848"/>
                  <a:pt x="4613271" y="6044554"/>
                </a:cubicBezTo>
                <a:cubicBezTo>
                  <a:pt x="4497401" y="6047049"/>
                  <a:pt x="1867359" y="5864136"/>
                  <a:pt x="337371" y="5769345"/>
                </a:cubicBezTo>
                <a:lnTo>
                  <a:pt x="0" y="5750727"/>
                </a:lnTo>
                <a:lnTo>
                  <a:pt x="4701" y="5706875"/>
                </a:lnTo>
                <a:lnTo>
                  <a:pt x="9288" y="5699682"/>
                </a:lnTo>
                <a:cubicBezTo>
                  <a:pt x="9864" y="5698481"/>
                  <a:pt x="9482" y="5697687"/>
                  <a:pt x="9581" y="5696691"/>
                </a:cubicBezTo>
                <a:lnTo>
                  <a:pt x="9874" y="5693698"/>
                </a:lnTo>
                <a:cubicBezTo>
                  <a:pt x="10068" y="5691704"/>
                  <a:pt x="10467" y="5689490"/>
                  <a:pt x="10458" y="5687712"/>
                </a:cubicBezTo>
                <a:cubicBezTo>
                  <a:pt x="10397" y="5676311"/>
                  <a:pt x="9221" y="5690430"/>
                  <a:pt x="10116" y="5681283"/>
                </a:cubicBezTo>
                <a:cubicBezTo>
                  <a:pt x="9905" y="5680136"/>
                  <a:pt x="9551" y="5679175"/>
                  <a:pt x="9481" y="5677846"/>
                </a:cubicBezTo>
                <a:cubicBezTo>
                  <a:pt x="9435" y="5677005"/>
                  <a:pt x="9817" y="5675693"/>
                  <a:pt x="9773" y="5674852"/>
                </a:cubicBezTo>
                <a:cubicBezTo>
                  <a:pt x="9359" y="5667070"/>
                  <a:pt x="8759" y="5675283"/>
                  <a:pt x="9430" y="5668423"/>
                </a:cubicBezTo>
                <a:lnTo>
                  <a:pt x="8796" y="5664986"/>
                </a:lnTo>
                <a:cubicBezTo>
                  <a:pt x="7258" y="5656661"/>
                  <a:pt x="7217" y="5661263"/>
                  <a:pt x="8111" y="5652124"/>
                </a:cubicBezTo>
                <a:cubicBezTo>
                  <a:pt x="7899" y="5650979"/>
                  <a:pt x="7548" y="5650016"/>
                  <a:pt x="7476" y="5648688"/>
                </a:cubicBezTo>
                <a:cubicBezTo>
                  <a:pt x="7430" y="5647848"/>
                  <a:pt x="7901" y="5646419"/>
                  <a:pt x="7767" y="5645694"/>
                </a:cubicBezTo>
                <a:cubicBezTo>
                  <a:pt x="7470" y="5644074"/>
                  <a:pt x="5106" y="5644536"/>
                  <a:pt x="6208" y="5641811"/>
                </a:cubicBezTo>
                <a:lnTo>
                  <a:pt x="12091" y="5572547"/>
                </a:lnTo>
                <a:lnTo>
                  <a:pt x="85593" y="418146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B483FE-3B55-4886-93BF-50A26614F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1803" y="4001193"/>
            <a:ext cx="5586727" cy="18916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0DE0BFA-9E64-4BBC-9866-699E00AF2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60297">
            <a:off x="9872848" y="-363776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455A9-38AF-4908-85CB-3B2B14E96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8724" y="1118393"/>
            <a:ext cx="4867275" cy="2746275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1500"/>
              <a:t>About the Author: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Graduate student in the George Washington University, Columbian School of Arts and Sciences, Data Science Program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Background is in advanced materials research, including carbon nanotube battery configurations and metal alloy testing and development within military and civilian consulting positions for the past 8 years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Personal interests include perfecting his household outdoor grilling space and volleyball.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F6C7FF-8D20-449F-A5AD-DEB161CC2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207A829-ECF7-4D53-ACE2-F0A69A453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AB0A4BD-5F2F-42C0-8130-5A76842581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A72D125-E75E-45C9-AD34-69EAEBF175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F38C9EA-34FD-4DAF-AF49-F51F10B3D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0778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5ECBD-5CB2-4073-A724-472284B39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C0B5764-D95E-4AB2-850A-8B5227419D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0805367"/>
              </p:ext>
            </p:extLst>
          </p:nvPr>
        </p:nvGraphicFramePr>
        <p:xfrm>
          <a:off x="1219200" y="2318032"/>
          <a:ext cx="9493250" cy="3854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3317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E29850-FF8C-4A70-A54F-29A8CFCF9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79E390A-405A-41FF-B91F-F5FAA0E59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EAEBC66-E1C6-46AE-8EF1-E28EFEA3F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F82A7822-6056-4415-A0D2-5FB3A84E8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11E9B269-BA82-4AF1-BDBF-87F48002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950F564-36B0-4A58-84A7-3B03BE6C4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2B2619C-2C88-4DD6-96FE-CF708FF6A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5382" y="0"/>
            <a:ext cx="7266618" cy="6858000"/>
          </a:xfrm>
          <a:custGeom>
            <a:avLst/>
            <a:gdLst>
              <a:gd name="connsiteX0" fmla="*/ 414076 w 7266618"/>
              <a:gd name="connsiteY0" fmla="*/ 0 h 6858000"/>
              <a:gd name="connsiteX1" fmla="*/ 7266618 w 7266618"/>
              <a:gd name="connsiteY1" fmla="*/ 0 h 6858000"/>
              <a:gd name="connsiteX2" fmla="*/ 7266618 w 7266618"/>
              <a:gd name="connsiteY2" fmla="*/ 6858000 h 6858000"/>
              <a:gd name="connsiteX3" fmla="*/ 7086013 w 7266618"/>
              <a:gd name="connsiteY3" fmla="*/ 6858000 h 6858000"/>
              <a:gd name="connsiteX4" fmla="*/ 0 w 7266618"/>
              <a:gd name="connsiteY4" fmla="*/ 639950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6618" h="6858000">
                <a:moveTo>
                  <a:pt x="414076" y="0"/>
                </a:moveTo>
                <a:lnTo>
                  <a:pt x="7266618" y="0"/>
                </a:lnTo>
                <a:lnTo>
                  <a:pt x="7266618" y="6858000"/>
                </a:lnTo>
                <a:lnTo>
                  <a:pt x="7086013" y="6858000"/>
                </a:lnTo>
                <a:lnTo>
                  <a:pt x="0" y="6399503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3A44A7-098D-4DB2-9081-4499626D1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7762" y="1"/>
            <a:ext cx="7144238" cy="6763357"/>
          </a:xfrm>
          <a:custGeom>
            <a:avLst/>
            <a:gdLst>
              <a:gd name="connsiteX0" fmla="*/ 405160 w 7144238"/>
              <a:gd name="connsiteY0" fmla="*/ 0 h 6763357"/>
              <a:gd name="connsiteX1" fmla="*/ 7144238 w 7144238"/>
              <a:gd name="connsiteY1" fmla="*/ 0 h 6763357"/>
              <a:gd name="connsiteX2" fmla="*/ 7144238 w 7144238"/>
              <a:gd name="connsiteY2" fmla="*/ 6763357 h 6763357"/>
              <a:gd name="connsiteX3" fmla="*/ 6459827 w 7144238"/>
              <a:gd name="connsiteY3" fmla="*/ 6719077 h 6763357"/>
              <a:gd name="connsiteX4" fmla="*/ 6425309 w 7144238"/>
              <a:gd name="connsiteY4" fmla="*/ 6728146 h 6763357"/>
              <a:gd name="connsiteX5" fmla="*/ 6379064 w 7144238"/>
              <a:gd name="connsiteY5" fmla="*/ 6724689 h 6763357"/>
              <a:gd name="connsiteX6" fmla="*/ 6358967 w 7144238"/>
              <a:gd name="connsiteY6" fmla="*/ 6735815 h 6763357"/>
              <a:gd name="connsiteX7" fmla="*/ 6340027 w 7144238"/>
              <a:gd name="connsiteY7" fmla="*/ 6739948 h 6763357"/>
              <a:gd name="connsiteX8" fmla="*/ 6325659 w 7144238"/>
              <a:gd name="connsiteY8" fmla="*/ 6739848 h 6763357"/>
              <a:gd name="connsiteX9" fmla="*/ 6311135 w 7144238"/>
              <a:gd name="connsiteY9" fmla="*/ 6731574 h 6763357"/>
              <a:gd name="connsiteX10" fmla="*/ 6300815 w 7144238"/>
              <a:gd name="connsiteY10" fmla="*/ 6733959 h 6763357"/>
              <a:gd name="connsiteX11" fmla="*/ 6282467 w 7144238"/>
              <a:gd name="connsiteY11" fmla="*/ 6724911 h 6763357"/>
              <a:gd name="connsiteX12" fmla="*/ 6255353 w 7144238"/>
              <a:gd name="connsiteY12" fmla="*/ 6715920 h 6763357"/>
              <a:gd name="connsiteX13" fmla="*/ 6236864 w 7144238"/>
              <a:gd name="connsiteY13" fmla="*/ 6707006 h 6763357"/>
              <a:gd name="connsiteX14" fmla="*/ 6233355 w 7144238"/>
              <a:gd name="connsiteY14" fmla="*/ 6704418 h 6763357"/>
              <a:gd name="connsiteX15" fmla="*/ 6109120 w 7144238"/>
              <a:gd name="connsiteY15" fmla="*/ 6696380 h 6763357"/>
              <a:gd name="connsiteX16" fmla="*/ 6099785 w 7144238"/>
              <a:gd name="connsiteY16" fmla="*/ 6698416 h 6763357"/>
              <a:gd name="connsiteX17" fmla="*/ 6069037 w 7144238"/>
              <a:gd name="connsiteY17" fmla="*/ 6693786 h 6763357"/>
              <a:gd name="connsiteX18" fmla="*/ 6064316 w 7144238"/>
              <a:gd name="connsiteY18" fmla="*/ 6697077 h 6763357"/>
              <a:gd name="connsiteX19" fmla="*/ 6034319 w 7144238"/>
              <a:gd name="connsiteY19" fmla="*/ 6691540 h 6763357"/>
              <a:gd name="connsiteX20" fmla="*/ 6001003 w 7144238"/>
              <a:gd name="connsiteY20" fmla="*/ 6692438 h 6763357"/>
              <a:gd name="connsiteX21" fmla="*/ 5998001 w 7144238"/>
              <a:gd name="connsiteY21" fmla="*/ 6700454 h 6763357"/>
              <a:gd name="connsiteX22" fmla="*/ 5990691 w 7144238"/>
              <a:gd name="connsiteY22" fmla="*/ 6700703 h 6763357"/>
              <a:gd name="connsiteX23" fmla="*/ 5979267 w 7144238"/>
              <a:gd name="connsiteY23" fmla="*/ 6699807 h 6763357"/>
              <a:gd name="connsiteX24" fmla="*/ 5954209 w 7144238"/>
              <a:gd name="connsiteY24" fmla="*/ 6689568 h 6763357"/>
              <a:gd name="connsiteX25" fmla="*/ 18822 w 7144238"/>
              <a:gd name="connsiteY25" fmla="*/ 6306907 h 6763357"/>
              <a:gd name="connsiteX26" fmla="*/ 166 w 7144238"/>
              <a:gd name="connsiteY26" fmla="*/ 6263796 h 676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144238" h="6763357">
                <a:moveTo>
                  <a:pt x="405160" y="0"/>
                </a:moveTo>
                <a:lnTo>
                  <a:pt x="7144238" y="0"/>
                </a:lnTo>
                <a:lnTo>
                  <a:pt x="7144238" y="6763357"/>
                </a:lnTo>
                <a:lnTo>
                  <a:pt x="6459827" y="6719077"/>
                </a:lnTo>
                <a:lnTo>
                  <a:pt x="6425309" y="6728146"/>
                </a:lnTo>
                <a:cubicBezTo>
                  <a:pt x="6409895" y="6726993"/>
                  <a:pt x="6394479" y="6725842"/>
                  <a:pt x="6379064" y="6724689"/>
                </a:cubicBezTo>
                <a:cubicBezTo>
                  <a:pt x="6372030" y="6715563"/>
                  <a:pt x="6365385" y="6732086"/>
                  <a:pt x="6358967" y="6735815"/>
                </a:cubicBezTo>
                <a:lnTo>
                  <a:pt x="6340027" y="6739948"/>
                </a:lnTo>
                <a:cubicBezTo>
                  <a:pt x="6335238" y="6739915"/>
                  <a:pt x="6330449" y="6739881"/>
                  <a:pt x="6325659" y="6739848"/>
                </a:cubicBezTo>
                <a:lnTo>
                  <a:pt x="6311135" y="6731574"/>
                </a:lnTo>
                <a:cubicBezTo>
                  <a:pt x="6306994" y="6730594"/>
                  <a:pt x="6305592" y="6735069"/>
                  <a:pt x="6300815" y="6733959"/>
                </a:cubicBezTo>
                <a:lnTo>
                  <a:pt x="6282467" y="6724911"/>
                </a:lnTo>
                <a:lnTo>
                  <a:pt x="6255353" y="6715920"/>
                </a:lnTo>
                <a:lnTo>
                  <a:pt x="6236864" y="6707006"/>
                </a:lnTo>
                <a:lnTo>
                  <a:pt x="6233355" y="6704418"/>
                </a:lnTo>
                <a:lnTo>
                  <a:pt x="6109120" y="6696380"/>
                </a:lnTo>
                <a:lnTo>
                  <a:pt x="6099785" y="6698416"/>
                </a:lnTo>
                <a:cubicBezTo>
                  <a:pt x="6089536" y="6696872"/>
                  <a:pt x="6079286" y="6695330"/>
                  <a:pt x="6069037" y="6693786"/>
                </a:cubicBezTo>
                <a:lnTo>
                  <a:pt x="6064316" y="6697077"/>
                </a:lnTo>
                <a:lnTo>
                  <a:pt x="6034319" y="6691540"/>
                </a:lnTo>
                <a:cubicBezTo>
                  <a:pt x="6024275" y="6691397"/>
                  <a:pt x="6006982" y="6689475"/>
                  <a:pt x="6001003" y="6692438"/>
                </a:cubicBezTo>
                <a:lnTo>
                  <a:pt x="5998001" y="6700454"/>
                </a:lnTo>
                <a:lnTo>
                  <a:pt x="5990691" y="6700703"/>
                </a:lnTo>
                <a:cubicBezTo>
                  <a:pt x="5990200" y="6700044"/>
                  <a:pt x="5979695" y="6699887"/>
                  <a:pt x="5979267" y="6699807"/>
                </a:cubicBezTo>
                <a:lnTo>
                  <a:pt x="5954209" y="6689568"/>
                </a:lnTo>
                <a:cubicBezTo>
                  <a:pt x="4960801" y="6624085"/>
                  <a:pt x="1011162" y="6377869"/>
                  <a:pt x="18822" y="6306907"/>
                </a:cubicBezTo>
                <a:cubicBezTo>
                  <a:pt x="7045" y="6306088"/>
                  <a:pt x="-1290" y="6286821"/>
                  <a:pt x="166" y="6263796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98A0F211-CD48-4374-A3D8-131E2A1803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46">
            <a:off x="5550142" y="1064072"/>
            <a:ext cx="6417380" cy="42836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01A459-4C97-412E-A964-72296B74C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365125"/>
            <a:ext cx="4876801" cy="22256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Commodities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DA634-4304-4334-B1B7-82A13E16D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955925"/>
            <a:ext cx="3285553" cy="3216274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1400">
                <a:highlight>
                  <a:srgbClr val="FFFF00"/>
                </a:highlight>
              </a:rPr>
              <a:t>Unaffiliated Project</a:t>
            </a:r>
          </a:p>
          <a:p>
            <a:pPr>
              <a:lnSpc>
                <a:spcPct val="110000"/>
              </a:lnSpc>
            </a:pPr>
            <a:r>
              <a:rPr lang="en-US" sz="1400"/>
              <a:t>Author background in alloy procurement for large military vendors</a:t>
            </a:r>
          </a:p>
          <a:p>
            <a:pPr>
              <a:lnSpc>
                <a:spcPct val="110000"/>
              </a:lnSpc>
            </a:pPr>
            <a:r>
              <a:rPr lang="en-US" sz="1400"/>
              <a:t>Vendors procure large alloy ingots: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Stainless Steel (80%wt-Fe, 13%wt-Cr, +)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Alloy 600 (72%Ni, 16%Cr, 8%Fe, +)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Monel (63%Ni, 30%Cu, 2%Fe, +)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sz="1400">
                <a:highlight>
                  <a:srgbClr val="FFFF00"/>
                </a:highlight>
              </a:rPr>
              <a:t>Industry need for predicting appropriate time to procure alloy-constituent metals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F1CB7E3-24EA-46FC-AFBA-DD5B729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622473">
            <a:off x="5164842" y="5468998"/>
            <a:ext cx="465088" cy="1406400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11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some rocks&#10;&#10;Description automatically generated with medium confidence">
            <a:extLst>
              <a:ext uri="{FF2B5EF4-FFF2-40B4-BE49-F238E27FC236}">
                <a16:creationId xmlns:a16="http://schemas.microsoft.com/office/drawing/2014/main" id="{63FD01BE-AE67-44DA-938E-512B6AF30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89089"/>
            <a:ext cx="2435604" cy="1200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A picture containing text, cement, concrete&#10;&#10;Description automatically generated">
            <a:extLst>
              <a:ext uri="{FF2B5EF4-FFF2-40B4-BE49-F238E27FC236}">
                <a16:creationId xmlns:a16="http://schemas.microsoft.com/office/drawing/2014/main" id="{C8EC7DAD-F9AA-4E16-B745-494CD74B36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884" y="4689722"/>
            <a:ext cx="2625454" cy="1325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46257D5-7B70-4015-8AA7-E863023B59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884" y="2168278"/>
            <a:ext cx="2625454" cy="1243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close up of a wood surface&#10;&#10;Description automatically generated with low confidence">
            <a:extLst>
              <a:ext uri="{FF2B5EF4-FFF2-40B4-BE49-F238E27FC236}">
                <a16:creationId xmlns:a16="http://schemas.microsoft.com/office/drawing/2014/main" id="{AA29ED13-33EF-4F8D-AA50-9D9B771A2E5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9" y="4363212"/>
            <a:ext cx="2381074" cy="14084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 picture containing indoor, empty, blur&#10;&#10;Description automatically generated">
            <a:extLst>
              <a:ext uri="{FF2B5EF4-FFF2-40B4-BE49-F238E27FC236}">
                <a16:creationId xmlns:a16="http://schemas.microsoft.com/office/drawing/2014/main" id="{135D67DD-9C71-4149-A12A-AA2192A41260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99" y="2213559"/>
            <a:ext cx="2380558" cy="1785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3ABC54-074F-4F47-94D9-3234C2B02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Industrial Commodities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C8783-BEF3-4FB2-A289-5F79D83CB5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Aluminum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low-weight, corrosion-resistant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Common in transportation and construction industries, minor alloying element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Second-most produced/consumed metal commodity after iron/steel.</a:t>
            </a:r>
          </a:p>
          <a:p>
            <a:pPr lvl="1"/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Copper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Malleable and highly conductive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Common in electrical generation/distro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Unique marine properties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FB2A7-FFEA-4D85-A239-E7801C37B1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Iron/Steel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Chemical composition and thermal treatment drastically alter steel properties</a:t>
            </a:r>
          </a:p>
          <a:p>
            <a:pPr lvl="1"/>
            <a:r>
              <a:rPr lang="en-US" i="1" dirty="0">
                <a:highlight>
                  <a:srgbClr val="00FFFF"/>
                </a:highlight>
              </a:rPr>
              <a:t>Billions</a:t>
            </a:r>
            <a:r>
              <a:rPr lang="en-US" dirty="0">
                <a:highlight>
                  <a:srgbClr val="00FFFF"/>
                </a:highlight>
              </a:rPr>
              <a:t> of metric tons produced annually</a:t>
            </a:r>
          </a:p>
          <a:p>
            <a:r>
              <a:rPr lang="en-US" dirty="0">
                <a:highlight>
                  <a:srgbClr val="FFFF00"/>
                </a:highlight>
              </a:rPr>
              <a:t>Nickel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Exceptional corrosion resistant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Large alloying element, battery uses</a:t>
            </a:r>
          </a:p>
          <a:p>
            <a:pPr>
              <a:spcBef>
                <a:spcPts val="2400"/>
              </a:spcBef>
            </a:pPr>
            <a:r>
              <a:rPr lang="en-US" dirty="0">
                <a:highlight>
                  <a:srgbClr val="FFFF00"/>
                </a:highlight>
              </a:rPr>
              <a:t>Zinc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Unique corrosion properties</a:t>
            </a:r>
          </a:p>
          <a:p>
            <a:pPr lvl="1"/>
            <a:r>
              <a:rPr lang="en-US" dirty="0">
                <a:highlight>
                  <a:srgbClr val="00FFFF"/>
                </a:highlight>
              </a:rPr>
              <a:t>Large alloying and coating element</a:t>
            </a:r>
          </a:p>
        </p:txBody>
      </p:sp>
    </p:spTree>
    <p:extLst>
      <p:ext uri="{BB962C8B-B14F-4D97-AF65-F5344CB8AC3E}">
        <p14:creationId xmlns:p14="http://schemas.microsoft.com/office/powerpoint/2010/main" val="2560525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7C4707-9C68-44ED-A6DE-88FF7A50F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9060A4-9EDF-4FB5-87A8-A9FC83E4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663" y="217714"/>
            <a:ext cx="6968018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937A4B0-1638-4AFA-91A5-60F8BB498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764" y="379444"/>
            <a:ext cx="6678117" cy="6490996"/>
          </a:xfrm>
          <a:custGeom>
            <a:avLst/>
            <a:gdLst>
              <a:gd name="connsiteX0" fmla="*/ 6004504 w 6647705"/>
              <a:gd name="connsiteY0" fmla="*/ 217 h 6461436"/>
              <a:gd name="connsiteX1" fmla="*/ 6043316 w 6647705"/>
              <a:gd name="connsiteY1" fmla="*/ 21512 h 6461436"/>
              <a:gd name="connsiteX2" fmla="*/ 6200652 w 6647705"/>
              <a:gd name="connsiteY2" fmla="*/ 1719217 h 6461436"/>
              <a:gd name="connsiteX3" fmla="*/ 6206825 w 6647705"/>
              <a:gd name="connsiteY3" fmla="*/ 1785827 h 6461436"/>
              <a:gd name="connsiteX4" fmla="*/ 6221227 w 6647705"/>
              <a:gd name="connsiteY4" fmla="*/ 1822016 h 6461436"/>
              <a:gd name="connsiteX5" fmla="*/ 6237305 w 6647705"/>
              <a:gd name="connsiteY5" fmla="*/ 1858891 h 6461436"/>
              <a:gd name="connsiteX6" fmla="*/ 6245339 w 6647705"/>
              <a:gd name="connsiteY6" fmla="*/ 2011010 h 6461436"/>
              <a:gd name="connsiteX7" fmla="*/ 6243065 w 6647705"/>
              <a:gd name="connsiteY7" fmla="*/ 2066060 h 6461436"/>
              <a:gd name="connsiteX8" fmla="*/ 6238739 w 6647705"/>
              <a:gd name="connsiteY8" fmla="*/ 2104210 h 6461436"/>
              <a:gd name="connsiteX9" fmla="*/ 6237021 w 6647705"/>
              <a:gd name="connsiteY9" fmla="*/ 2111648 h 6461436"/>
              <a:gd name="connsiteX10" fmla="*/ 6259718 w 6647705"/>
              <a:gd name="connsiteY10" fmla="*/ 2356556 h 6461436"/>
              <a:gd name="connsiteX11" fmla="*/ 6264060 w 6647705"/>
              <a:gd name="connsiteY11" fmla="*/ 2374375 h 6461436"/>
              <a:gd name="connsiteX12" fmla="*/ 6267041 w 6647705"/>
              <a:gd name="connsiteY12" fmla="*/ 2435573 h 6461436"/>
              <a:gd name="connsiteX13" fmla="*/ 6271496 w 6647705"/>
              <a:gd name="connsiteY13" fmla="*/ 2444087 h 6461436"/>
              <a:gd name="connsiteX14" fmla="*/ 6647705 w 6647705"/>
              <a:gd name="connsiteY14" fmla="*/ 6461436 h 6461436"/>
              <a:gd name="connsiteX15" fmla="*/ 545408 w 6647705"/>
              <a:gd name="connsiteY15" fmla="*/ 6461436 h 6461436"/>
              <a:gd name="connsiteX16" fmla="*/ 544170 w 6647705"/>
              <a:gd name="connsiteY16" fmla="*/ 6448085 h 6461436"/>
              <a:gd name="connsiteX17" fmla="*/ 533573 w 6647705"/>
              <a:gd name="connsiteY17" fmla="*/ 6434067 h 6461436"/>
              <a:gd name="connsiteX18" fmla="*/ 522439 w 6647705"/>
              <a:gd name="connsiteY18" fmla="*/ 6388375 h 6461436"/>
              <a:gd name="connsiteX19" fmla="*/ 518228 w 6647705"/>
              <a:gd name="connsiteY19" fmla="*/ 6357352 h 6461436"/>
              <a:gd name="connsiteX20" fmla="*/ 518072 w 6647705"/>
              <a:gd name="connsiteY20" fmla="*/ 6352810 h 6461436"/>
              <a:gd name="connsiteX21" fmla="*/ 523971 w 6647705"/>
              <a:gd name="connsiteY21" fmla="*/ 6314577 h 6461436"/>
              <a:gd name="connsiteX22" fmla="*/ 518934 w 6647705"/>
              <a:gd name="connsiteY22" fmla="*/ 6311532 h 6461436"/>
              <a:gd name="connsiteX23" fmla="*/ 513042 w 6647705"/>
              <a:gd name="connsiteY23" fmla="*/ 6300271 h 6461436"/>
              <a:gd name="connsiteX24" fmla="*/ 517740 w 6647705"/>
              <a:gd name="connsiteY24" fmla="*/ 6289716 h 6461436"/>
              <a:gd name="connsiteX25" fmla="*/ 523418 w 6647705"/>
              <a:gd name="connsiteY25" fmla="*/ 6241814 h 6461436"/>
              <a:gd name="connsiteX26" fmla="*/ 523922 w 6647705"/>
              <a:gd name="connsiteY26" fmla="*/ 6229603 h 6461436"/>
              <a:gd name="connsiteX27" fmla="*/ 67 w 6647705"/>
              <a:gd name="connsiteY27" fmla="*/ 577048 h 6461436"/>
              <a:gd name="connsiteX28" fmla="*/ 34408 w 6647705"/>
              <a:gd name="connsiteY28" fmla="*/ 548975 h 6461436"/>
              <a:gd name="connsiteX29" fmla="*/ 6004504 w 6647705"/>
              <a:gd name="connsiteY29" fmla="*/ 217 h 646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210DA360-00A6-4A4B-98CB-7E0C8F06C7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3" r="25415"/>
          <a:stretch/>
        </p:blipFill>
        <p:spPr>
          <a:xfrm>
            <a:off x="457850" y="379444"/>
            <a:ext cx="6678117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820D4C6-E051-401E-A224-5E769A93F7A5}"/>
              </a:ext>
            </a:extLst>
          </p:cNvPr>
          <p:cNvSpPr/>
          <p:nvPr/>
        </p:nvSpPr>
        <p:spPr>
          <a:xfrm>
            <a:off x="3775047" y="2018748"/>
            <a:ext cx="7614286" cy="34058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C62182-CD15-47A6-9BF9-94720472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5382" y="892709"/>
            <a:ext cx="5572992" cy="1916505"/>
          </a:xfrm>
        </p:spPr>
        <p:txBody>
          <a:bodyPr>
            <a:normAutofit/>
          </a:bodyPr>
          <a:lstStyle/>
          <a:p>
            <a:r>
              <a:rPr lang="en-US" dirty="0"/>
              <a:t>STUDY PURPOSE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0376AD7-5814-4A2B-B3FC-395355E39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830335">
            <a:off x="463402" y="118600"/>
            <a:ext cx="444795" cy="1868387"/>
          </a:xfrm>
          <a:custGeom>
            <a:avLst/>
            <a:gdLst>
              <a:gd name="connsiteX0" fmla="*/ 0 w 444795"/>
              <a:gd name="connsiteY0" fmla="*/ 78388 h 1868387"/>
              <a:gd name="connsiteX1" fmla="*/ 39454 w 444795"/>
              <a:gd name="connsiteY1" fmla="*/ 66552 h 1868387"/>
              <a:gd name="connsiteX2" fmla="*/ 139617 w 444795"/>
              <a:gd name="connsiteY2" fmla="*/ 42263 h 1868387"/>
              <a:gd name="connsiteX3" fmla="*/ 193778 w 444795"/>
              <a:gd name="connsiteY3" fmla="*/ 51160 h 1868387"/>
              <a:gd name="connsiteX4" fmla="*/ 261389 w 444795"/>
              <a:gd name="connsiteY4" fmla="*/ 36852 h 1868387"/>
              <a:gd name="connsiteX5" fmla="*/ 274876 w 444795"/>
              <a:gd name="connsiteY5" fmla="*/ 37840 h 1868387"/>
              <a:gd name="connsiteX6" fmla="*/ 280032 w 444795"/>
              <a:gd name="connsiteY6" fmla="*/ 48921 h 1868387"/>
              <a:gd name="connsiteX7" fmla="*/ 284781 w 444795"/>
              <a:gd name="connsiteY7" fmla="*/ 50980 h 1868387"/>
              <a:gd name="connsiteX8" fmla="*/ 300007 w 444795"/>
              <a:gd name="connsiteY8" fmla="*/ 37078 h 1868387"/>
              <a:gd name="connsiteX9" fmla="*/ 375999 w 444795"/>
              <a:gd name="connsiteY9" fmla="*/ 45281 h 1868387"/>
              <a:gd name="connsiteX10" fmla="*/ 417584 w 444795"/>
              <a:gd name="connsiteY10" fmla="*/ 9727 h 1868387"/>
              <a:gd name="connsiteX11" fmla="*/ 444795 w 444795"/>
              <a:gd name="connsiteY11" fmla="*/ 0 h 1868387"/>
              <a:gd name="connsiteX12" fmla="*/ 444795 w 444795"/>
              <a:gd name="connsiteY12" fmla="*/ 1864840 h 1868387"/>
              <a:gd name="connsiteX13" fmla="*/ 430079 w 444795"/>
              <a:gd name="connsiteY13" fmla="*/ 1860813 h 1868387"/>
              <a:gd name="connsiteX14" fmla="*/ 383783 w 444795"/>
              <a:gd name="connsiteY14" fmla="*/ 1862444 h 1868387"/>
              <a:gd name="connsiteX15" fmla="*/ 370358 w 444795"/>
              <a:gd name="connsiteY15" fmla="*/ 1868387 h 1868387"/>
              <a:gd name="connsiteX16" fmla="*/ 336658 w 444795"/>
              <a:gd name="connsiteY16" fmla="*/ 1868387 h 1868387"/>
              <a:gd name="connsiteX17" fmla="*/ 306546 w 444795"/>
              <a:gd name="connsiteY17" fmla="*/ 1858526 h 1868387"/>
              <a:gd name="connsiteX18" fmla="*/ 236457 w 444795"/>
              <a:gd name="connsiteY18" fmla="*/ 1847671 h 1868387"/>
              <a:gd name="connsiteX19" fmla="*/ 205722 w 444795"/>
              <a:gd name="connsiteY19" fmla="*/ 1841430 h 1868387"/>
              <a:gd name="connsiteX20" fmla="*/ 181807 w 444795"/>
              <a:gd name="connsiteY20" fmla="*/ 1823771 h 1868387"/>
              <a:gd name="connsiteX21" fmla="*/ 178439 w 444795"/>
              <a:gd name="connsiteY21" fmla="*/ 1808957 h 1868387"/>
              <a:gd name="connsiteX22" fmla="*/ 161935 w 444795"/>
              <a:gd name="connsiteY22" fmla="*/ 1803551 h 1868387"/>
              <a:gd name="connsiteX23" fmla="*/ 158071 w 444795"/>
              <a:gd name="connsiteY23" fmla="*/ 1799541 h 1868387"/>
              <a:gd name="connsiteX24" fmla="*/ 135376 w 444795"/>
              <a:gd name="connsiteY24" fmla="*/ 1779136 h 1868387"/>
              <a:gd name="connsiteX25" fmla="*/ 132952 w 444795"/>
              <a:gd name="connsiteY25" fmla="*/ 1786380 h 1868387"/>
              <a:gd name="connsiteX26" fmla="*/ 0 w 444795"/>
              <a:gd name="connsiteY26" fmla="*/ 1663146 h 18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95" h="1868387">
                <a:moveTo>
                  <a:pt x="0" y="78388"/>
                </a:moveTo>
                <a:lnTo>
                  <a:pt x="39454" y="66552"/>
                </a:lnTo>
                <a:cubicBezTo>
                  <a:pt x="73377" y="59047"/>
                  <a:pt x="108602" y="54461"/>
                  <a:pt x="139617" y="42263"/>
                </a:cubicBezTo>
                <a:cubicBezTo>
                  <a:pt x="180799" y="87869"/>
                  <a:pt x="156173" y="44723"/>
                  <a:pt x="193778" y="51160"/>
                </a:cubicBezTo>
                <a:lnTo>
                  <a:pt x="261389" y="36852"/>
                </a:lnTo>
                <a:lnTo>
                  <a:pt x="274876" y="37840"/>
                </a:lnTo>
                <a:lnTo>
                  <a:pt x="280032" y="48921"/>
                </a:lnTo>
                <a:lnTo>
                  <a:pt x="284781" y="50980"/>
                </a:lnTo>
                <a:lnTo>
                  <a:pt x="300007" y="37078"/>
                </a:lnTo>
                <a:cubicBezTo>
                  <a:pt x="322467" y="29589"/>
                  <a:pt x="353078" y="47149"/>
                  <a:pt x="375999" y="45281"/>
                </a:cubicBezTo>
                <a:cubicBezTo>
                  <a:pt x="382977" y="27666"/>
                  <a:pt x="397501" y="17994"/>
                  <a:pt x="417584" y="9727"/>
                </a:cubicBezTo>
                <a:lnTo>
                  <a:pt x="444795" y="0"/>
                </a:lnTo>
                <a:lnTo>
                  <a:pt x="444795" y="1864840"/>
                </a:lnTo>
                <a:lnTo>
                  <a:pt x="430079" y="1860813"/>
                </a:lnTo>
                <a:cubicBezTo>
                  <a:pt x="411946" y="1857931"/>
                  <a:pt x="392950" y="1858479"/>
                  <a:pt x="383783" y="1862444"/>
                </a:cubicBezTo>
                <a:lnTo>
                  <a:pt x="370358" y="1868387"/>
                </a:lnTo>
                <a:lnTo>
                  <a:pt x="336658" y="1868387"/>
                </a:lnTo>
                <a:lnTo>
                  <a:pt x="306546" y="1858526"/>
                </a:lnTo>
                <a:cubicBezTo>
                  <a:pt x="280888" y="1847233"/>
                  <a:pt x="256422" y="1834783"/>
                  <a:pt x="236457" y="1847671"/>
                </a:cubicBezTo>
                <a:cubicBezTo>
                  <a:pt x="224964" y="1848497"/>
                  <a:pt x="214878" y="1845991"/>
                  <a:pt x="205722" y="1841430"/>
                </a:cubicBezTo>
                <a:lnTo>
                  <a:pt x="181807" y="1823771"/>
                </a:lnTo>
                <a:lnTo>
                  <a:pt x="178439" y="1808957"/>
                </a:lnTo>
                <a:lnTo>
                  <a:pt x="161935" y="1803551"/>
                </a:lnTo>
                <a:lnTo>
                  <a:pt x="158071" y="1799541"/>
                </a:lnTo>
                <a:cubicBezTo>
                  <a:pt x="150700" y="1791836"/>
                  <a:pt x="143295" y="1784610"/>
                  <a:pt x="135376" y="1779136"/>
                </a:cubicBezTo>
                <a:lnTo>
                  <a:pt x="132952" y="1786380"/>
                </a:lnTo>
                <a:lnTo>
                  <a:pt x="0" y="1663146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EBFF8-BECD-4F27-9E4C-CCC25DD78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939" y="3060862"/>
            <a:ext cx="7545869" cy="31161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 dirty="0">
                <a:highlight>
                  <a:srgbClr val="FFFF00"/>
                </a:highlight>
              </a:rPr>
              <a:t>Real World Problem:</a:t>
            </a:r>
            <a:r>
              <a:rPr lang="en-US" sz="1300" dirty="0"/>
              <a:t> Commodities markets are volatile; ability to predict price fluctuations, identifying minimum prices ideal for buying industrial stock, would improve product profit and market performance.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Current literature methods have explored regression of economic features and technical trade rules; diverse background of machine learning studies are lacking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Machine learning models suited for time-series data, Recurrent Neural Networks, are potential area for further study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2D2835C-DDE9-4332-9476-94B711F0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7647015-EE9A-4F89-A88A-DC5786E66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B275C9D-23AD-4120-B860-4A6498810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57793833-C4D8-475A-86F4-45B2FFCF4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BDF05EB-F6AC-4339-BC6E-8D652768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802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A231B16-0028-470B-9717-ACE77EAB6E86}"/>
              </a:ext>
            </a:extLst>
          </p:cNvPr>
          <p:cNvSpPr/>
          <p:nvPr/>
        </p:nvSpPr>
        <p:spPr>
          <a:xfrm>
            <a:off x="1140903" y="2369890"/>
            <a:ext cx="4781218" cy="2973897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210C23-463A-4DF9-A594-9B4E448443D1}"/>
              </a:ext>
            </a:extLst>
          </p:cNvPr>
          <p:cNvSpPr/>
          <p:nvPr/>
        </p:nvSpPr>
        <p:spPr>
          <a:xfrm>
            <a:off x="6096000" y="1806713"/>
            <a:ext cx="4956175" cy="46382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9B703-1B0B-446C-ABAC-EFCE8BF5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A6303-CCD4-4AAC-86C0-6BAA2099F1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arenR"/>
            </a:pPr>
            <a:endParaRPr lang="en-US" dirty="0"/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solidFill>
                  <a:schemeClr val="bg1"/>
                </a:solidFill>
              </a:rPr>
              <a:t>Explore Recurrent Neural Network (RNN) models for improvement over current methods</a:t>
            </a:r>
          </a:p>
          <a:p>
            <a:pPr marL="342900" indent="-342900">
              <a:buFont typeface="+mj-lt"/>
              <a:buAutoNum type="arabicParenR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solidFill>
                  <a:schemeClr val="bg1"/>
                </a:solidFill>
                <a:highlight>
                  <a:srgbClr val="0000FF"/>
                </a:highlight>
              </a:rPr>
              <a:t>If applicable</a:t>
            </a:r>
            <a:r>
              <a:rPr lang="en-US" dirty="0">
                <a:solidFill>
                  <a:schemeClr val="bg1"/>
                </a:solidFill>
              </a:rPr>
              <a:t>, use improved model to generate API for alloy price model creation</a:t>
            </a:r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26EADFE-26B1-49B5-AC0F-A16FF798840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67468982"/>
              </p:ext>
            </p:extLst>
          </p:nvPr>
        </p:nvGraphicFramePr>
        <p:xfrm>
          <a:off x="6270625" y="2168525"/>
          <a:ext cx="4781550" cy="4008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4745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2" name="Rectangle 15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312DA7-3E7F-46DF-9010-B054B47DB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611" y="3930649"/>
            <a:ext cx="4026089" cy="22415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Price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D4A4AA-9E27-4134-AC9E-4237DDA827D2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3611" y="208724"/>
            <a:ext cx="8950830" cy="351320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9BF0F-79D0-403B-9C2B-12B3C36E4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4077456"/>
            <a:ext cx="4610101" cy="22415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Commodity Price data for </a:t>
            </a:r>
            <a:r>
              <a:rPr lang="en-US" sz="1400" dirty="0">
                <a:highlight>
                  <a:srgbClr val="FFFF00"/>
                </a:highlight>
              </a:rPr>
              <a:t>Aluminum</a:t>
            </a:r>
            <a:r>
              <a:rPr lang="en-US" sz="1400" dirty="0"/>
              <a:t>, </a:t>
            </a:r>
            <a:r>
              <a:rPr lang="en-US" sz="1400" dirty="0">
                <a:highlight>
                  <a:srgbClr val="FFFF00"/>
                </a:highlight>
              </a:rPr>
              <a:t>Copper</a:t>
            </a:r>
            <a:r>
              <a:rPr lang="en-US" sz="1400" dirty="0"/>
              <a:t>, </a:t>
            </a:r>
            <a:r>
              <a:rPr lang="en-US" sz="1400" dirty="0">
                <a:highlight>
                  <a:srgbClr val="FFFF00"/>
                </a:highlight>
              </a:rPr>
              <a:t>Iron Ore</a:t>
            </a:r>
            <a:r>
              <a:rPr lang="en-US" sz="1400" dirty="0"/>
              <a:t>, </a:t>
            </a:r>
            <a:r>
              <a:rPr lang="en-US" sz="1400" dirty="0">
                <a:highlight>
                  <a:srgbClr val="FFFF00"/>
                </a:highlight>
              </a:rPr>
              <a:t>Nickel</a:t>
            </a:r>
            <a:r>
              <a:rPr lang="en-US" sz="1400" dirty="0"/>
              <a:t>, and </a:t>
            </a:r>
            <a:r>
              <a:rPr lang="en-US" sz="1400" dirty="0">
                <a:highlight>
                  <a:srgbClr val="FFFF00"/>
                </a:highlight>
              </a:rPr>
              <a:t>Zinc</a:t>
            </a:r>
            <a:r>
              <a:rPr lang="en-US" sz="1400" dirty="0"/>
              <a:t> originate from International Monetary Fund (IMF)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Monthly from </a:t>
            </a:r>
            <a:r>
              <a:rPr lang="en-US" sz="1400" dirty="0">
                <a:highlight>
                  <a:srgbClr val="FFFF00"/>
                </a:highlight>
              </a:rPr>
              <a:t>Jan 1990 to Dec 2020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Commodity price (US$/metric ton) altered to jan-1990-equivalent, ‘</a:t>
            </a:r>
            <a:r>
              <a:rPr lang="en-US" sz="1400" dirty="0">
                <a:highlight>
                  <a:srgbClr val="FFFF00"/>
                </a:highlight>
              </a:rPr>
              <a:t>real</a:t>
            </a:r>
            <a:r>
              <a:rPr lang="en-US" sz="1400" dirty="0"/>
              <a:t>’ price utilizing ratio of Consumer Price Index (CPI) between each month and Jan-1990.</a:t>
            </a:r>
          </a:p>
        </p:txBody>
      </p:sp>
      <p:grpSp>
        <p:nvGrpSpPr>
          <p:cNvPr id="33" name="Group 17">
            <a:extLst>
              <a:ext uri="{FF2B5EF4-FFF2-40B4-BE49-F238E27FC236}">
                <a16:creationId xmlns:a16="http://schemas.microsoft.com/office/drawing/2014/main" id="{87CA202E-E4CC-44A4-B897-14497D76E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46E4CD-2B5D-4748-9B08-3B7C61AFE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355E569F-5D73-461D-9C45-5B6F1A1F42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AACA8489-51B2-40EE-A5DF-28D96492AA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Oval 19">
              <a:extLst>
                <a:ext uri="{FF2B5EF4-FFF2-40B4-BE49-F238E27FC236}">
                  <a16:creationId xmlns:a16="http://schemas.microsoft.com/office/drawing/2014/main" id="{C29A8B9E-9921-41ED-A13F-321C8928E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F8C2D04-B6B2-4298-BA90-7348947269FD}"/>
              </a:ext>
            </a:extLst>
          </p:cNvPr>
          <p:cNvSpPr txBox="1"/>
          <p:nvPr/>
        </p:nvSpPr>
        <p:spPr>
          <a:xfrm rot="383441">
            <a:off x="9811778" y="2474198"/>
            <a:ext cx="215597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Standout: </a:t>
            </a:r>
            <a:r>
              <a:rPr lang="en-US" dirty="0"/>
              <a:t>Large Difference in Price between Commodities</a:t>
            </a:r>
          </a:p>
        </p:txBody>
      </p:sp>
    </p:spTree>
    <p:extLst>
      <p:ext uri="{BB962C8B-B14F-4D97-AF65-F5344CB8AC3E}">
        <p14:creationId xmlns:p14="http://schemas.microsoft.com/office/powerpoint/2010/main" val="1835006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7B04-2C0E-4B84-BFD0-6252D0B93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Economic Feature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9AAC0-FA60-4F8C-A89E-81A9532260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Welch and Goyal evaluate 14 variables, collected monthly from Jan-1990 to Dec-2020, utilized herein: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807E09-A03E-45EA-B6D4-5E63E2C89C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D12/E12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S&amp;P 500 12-month moving sums of dividends and earnings;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b/m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the book-to-market value ratio of the DJIA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tbl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the 3-month treasury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billrate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AAA/BAA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and BAA-rated bond yields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lty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long-term government bond yields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ntis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the net equity expansion from the NYSE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Rfree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risk-free rate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nfl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inflation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ltr</a:t>
            </a:r>
            <a:r>
              <a:rPr lang="en-US" sz="1800" dirty="0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copr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long-term gov. and corporate bond returns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svar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S&amp;P 500 daily stock variance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1800" dirty="0" err="1">
                <a:effectLst/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SPvw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S&amp;P 500 index prices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1C60B-6604-4223-B1AD-232A543762BF}"/>
              </a:ext>
            </a:extLst>
          </p:cNvPr>
          <p:cNvPicPr/>
          <p:nvPr/>
        </p:nvPicPr>
        <p:blipFill rotWithShape="1">
          <a:blip r:embed="rId2"/>
          <a:srcRect t="620" b="756"/>
          <a:stretch/>
        </p:blipFill>
        <p:spPr bwMode="auto">
          <a:xfrm>
            <a:off x="975010" y="3218407"/>
            <a:ext cx="5069258" cy="30732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A5D5B2-A6E0-4DDD-94CB-C3F8239A869E}"/>
              </a:ext>
            </a:extLst>
          </p:cNvPr>
          <p:cNvSpPr txBox="1"/>
          <p:nvPr/>
        </p:nvSpPr>
        <p:spPr>
          <a:xfrm>
            <a:off x="975010" y="6325704"/>
            <a:ext cx="5120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Violin Plot showing EF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856499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504561" y="517498"/>
            <a:ext cx="6746664" cy="533184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DD1AA99-03AE-49F6-9116-9CA2BBCA0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80000">
            <a:off x="1325340" y="-90887"/>
            <a:ext cx="5107326" cy="6522933"/>
          </a:xfrm>
          <a:custGeom>
            <a:avLst/>
            <a:gdLst>
              <a:gd name="connsiteX0" fmla="*/ 0 w 4401242"/>
              <a:gd name="connsiteY0" fmla="*/ 4137242 h 5590022"/>
              <a:gd name="connsiteX1" fmla="*/ 5579 w 4401242"/>
              <a:gd name="connsiteY1" fmla="*/ 4114978 h 5590022"/>
              <a:gd name="connsiteX2" fmla="*/ 3258 w 4401242"/>
              <a:gd name="connsiteY2" fmla="*/ 4099949 h 5590022"/>
              <a:gd name="connsiteX3" fmla="*/ 9236 w 4401242"/>
              <a:gd name="connsiteY3" fmla="*/ 4071959 h 5590022"/>
              <a:gd name="connsiteX4" fmla="*/ 14743 w 4401242"/>
              <a:gd name="connsiteY4" fmla="*/ 4031013 h 5590022"/>
              <a:gd name="connsiteX5" fmla="*/ 20613 w 4401242"/>
              <a:gd name="connsiteY5" fmla="*/ 4002827 h 5590022"/>
              <a:gd name="connsiteX6" fmla="*/ 22410 w 4401242"/>
              <a:gd name="connsiteY6" fmla="*/ 3997392 h 5590022"/>
              <a:gd name="connsiteX7" fmla="*/ 22410 w 4401242"/>
              <a:gd name="connsiteY7" fmla="*/ 3812956 h 5590022"/>
              <a:gd name="connsiteX8" fmla="*/ 20401 w 4401242"/>
              <a:gd name="connsiteY8" fmla="*/ 3799351 h 5590022"/>
              <a:gd name="connsiteX9" fmla="*/ 22410 w 4401242"/>
              <a:gd name="connsiteY9" fmla="*/ 3753450 h 5590022"/>
              <a:gd name="connsiteX10" fmla="*/ 19673 w 4401242"/>
              <a:gd name="connsiteY10" fmla="*/ 3746784 h 5590022"/>
              <a:gd name="connsiteX11" fmla="*/ 22410 w 4401242"/>
              <a:gd name="connsiteY11" fmla="*/ 3701909 h 5590022"/>
              <a:gd name="connsiteX12" fmla="*/ 20086 w 4401242"/>
              <a:gd name="connsiteY12" fmla="*/ 3652741 h 5590022"/>
              <a:gd name="connsiteX13" fmla="*/ 13839 w 4401242"/>
              <a:gd name="connsiteY13" fmla="*/ 3649070 h 5590022"/>
              <a:gd name="connsiteX14" fmla="*/ 13290 w 4401242"/>
              <a:gd name="connsiteY14" fmla="*/ 3638287 h 5590022"/>
              <a:gd name="connsiteX15" fmla="*/ 13410 w 4401242"/>
              <a:gd name="connsiteY15" fmla="*/ 3621311 h 5590022"/>
              <a:gd name="connsiteX16" fmla="*/ 19966 w 4401242"/>
              <a:gd name="connsiteY16" fmla="*/ 3583286 h 5590022"/>
              <a:gd name="connsiteX17" fmla="*/ 16089 w 4401242"/>
              <a:gd name="connsiteY17" fmla="*/ 21355 h 5590022"/>
              <a:gd name="connsiteX18" fmla="*/ 34619 w 4401242"/>
              <a:gd name="connsiteY18" fmla="*/ 2606 h 5590022"/>
              <a:gd name="connsiteX19" fmla="*/ 49927 w 4401242"/>
              <a:gd name="connsiteY19" fmla="*/ 185 h 5590022"/>
              <a:gd name="connsiteX20" fmla="*/ 917193 w 4401242"/>
              <a:gd name="connsiteY20" fmla="*/ 11 h 5590022"/>
              <a:gd name="connsiteX21" fmla="*/ 938319 w 4401242"/>
              <a:gd name="connsiteY21" fmla="*/ 10 h 5590022"/>
              <a:gd name="connsiteX22" fmla="*/ 938338 w 4401242"/>
              <a:gd name="connsiteY22" fmla="*/ 0 h 5590022"/>
              <a:gd name="connsiteX23" fmla="*/ 4365378 w 4401242"/>
              <a:gd name="connsiteY23" fmla="*/ 0 h 5590022"/>
              <a:gd name="connsiteX24" fmla="*/ 4397257 w 4401242"/>
              <a:gd name="connsiteY24" fmla="*/ 31881 h 5590022"/>
              <a:gd name="connsiteX25" fmla="*/ 4397256 w 4401242"/>
              <a:gd name="connsiteY25" fmla="*/ 5558231 h 5590022"/>
              <a:gd name="connsiteX26" fmla="*/ 4365377 w 4401242"/>
              <a:gd name="connsiteY26" fmla="*/ 5590021 h 5590022"/>
              <a:gd name="connsiteX27" fmla="*/ 4322085 w 4401242"/>
              <a:gd name="connsiteY27" fmla="*/ 5590021 h 5590022"/>
              <a:gd name="connsiteX28" fmla="*/ 4322083 w 4401242"/>
              <a:gd name="connsiteY28" fmla="*/ 5590022 h 5590022"/>
              <a:gd name="connsiteX29" fmla="*/ 49916 w 4401242"/>
              <a:gd name="connsiteY29" fmla="*/ 5590022 h 5590022"/>
              <a:gd name="connsiteX30" fmla="*/ 22410 w 4401242"/>
              <a:gd name="connsiteY30" fmla="*/ 5571435 h 5590022"/>
              <a:gd name="connsiteX31" fmla="*/ 22410 w 4401242"/>
              <a:gd name="connsiteY31" fmla="*/ 4726767 h 5590022"/>
              <a:gd name="connsiteX32" fmla="*/ 14670 w 4401242"/>
              <a:gd name="connsiteY32" fmla="*/ 4699196 h 5590022"/>
              <a:gd name="connsiteX33" fmla="*/ 22410 w 4401242"/>
              <a:gd name="connsiteY33" fmla="*/ 4670837 h 5590022"/>
              <a:gd name="connsiteX34" fmla="*/ 22410 w 4401242"/>
              <a:gd name="connsiteY34" fmla="*/ 4292925 h 5590022"/>
              <a:gd name="connsiteX35" fmla="*/ 22410 w 4401242"/>
              <a:gd name="connsiteY35" fmla="*/ 4242762 h 5590022"/>
              <a:gd name="connsiteX36" fmla="*/ 14161 w 4401242"/>
              <a:gd name="connsiteY36" fmla="*/ 4214744 h 5590022"/>
              <a:gd name="connsiteX37" fmla="*/ 4708 w 4401242"/>
              <a:gd name="connsiteY37" fmla="*/ 4186098 h 5590022"/>
              <a:gd name="connsiteX38" fmla="*/ 632 w 4401242"/>
              <a:gd name="connsiteY38" fmla="*/ 4158493 h 559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401242" h="5590022">
                <a:moveTo>
                  <a:pt x="0" y="4137242"/>
                </a:moveTo>
                <a:lnTo>
                  <a:pt x="5579" y="4114978"/>
                </a:lnTo>
                <a:cubicBezTo>
                  <a:pt x="6121" y="4108762"/>
                  <a:pt x="2648" y="4107119"/>
                  <a:pt x="3258" y="4099949"/>
                </a:cubicBezTo>
                <a:lnTo>
                  <a:pt x="9236" y="4071959"/>
                </a:lnTo>
                <a:lnTo>
                  <a:pt x="14743" y="4031013"/>
                </a:lnTo>
                <a:lnTo>
                  <a:pt x="20613" y="4002827"/>
                </a:lnTo>
                <a:lnTo>
                  <a:pt x="22410" y="3997392"/>
                </a:lnTo>
                <a:lnTo>
                  <a:pt x="22410" y="3812956"/>
                </a:lnTo>
                <a:lnTo>
                  <a:pt x="20401" y="3799351"/>
                </a:lnTo>
                <a:lnTo>
                  <a:pt x="22410" y="3753450"/>
                </a:lnTo>
                <a:lnTo>
                  <a:pt x="19673" y="3746784"/>
                </a:lnTo>
                <a:lnTo>
                  <a:pt x="22410" y="3701909"/>
                </a:lnTo>
                <a:cubicBezTo>
                  <a:pt x="22023" y="3687048"/>
                  <a:pt x="22634" y="3661297"/>
                  <a:pt x="20086" y="3652741"/>
                </a:cubicBezTo>
                <a:lnTo>
                  <a:pt x="13839" y="3649070"/>
                </a:lnTo>
                <a:lnTo>
                  <a:pt x="13290" y="3638287"/>
                </a:lnTo>
                <a:cubicBezTo>
                  <a:pt x="13769" y="3637498"/>
                  <a:pt x="13370" y="3621952"/>
                  <a:pt x="13410" y="3621311"/>
                </a:cubicBezTo>
                <a:lnTo>
                  <a:pt x="19966" y="3583286"/>
                </a:lnTo>
                <a:lnTo>
                  <a:pt x="16089" y="21355"/>
                </a:lnTo>
                <a:cubicBezTo>
                  <a:pt x="22266" y="10589"/>
                  <a:pt x="23964" y="8856"/>
                  <a:pt x="34619" y="2606"/>
                </a:cubicBezTo>
                <a:lnTo>
                  <a:pt x="49927" y="185"/>
                </a:lnTo>
                <a:cubicBezTo>
                  <a:pt x="228245" y="83"/>
                  <a:pt x="539504" y="31"/>
                  <a:pt x="917193" y="11"/>
                </a:cubicBezTo>
                <a:lnTo>
                  <a:pt x="938319" y="10"/>
                </a:lnTo>
                <a:lnTo>
                  <a:pt x="938338" y="0"/>
                </a:lnTo>
                <a:lnTo>
                  <a:pt x="4365378" y="0"/>
                </a:lnTo>
                <a:cubicBezTo>
                  <a:pt x="4382966" y="50"/>
                  <a:pt x="4397213" y="14294"/>
                  <a:pt x="4397257" y="31881"/>
                </a:cubicBezTo>
                <a:cubicBezTo>
                  <a:pt x="4402571" y="958253"/>
                  <a:pt x="4402570" y="4631875"/>
                  <a:pt x="4397256" y="5558231"/>
                </a:cubicBezTo>
                <a:cubicBezTo>
                  <a:pt x="4397157" y="5575784"/>
                  <a:pt x="4382929" y="5589975"/>
                  <a:pt x="4365377" y="5590021"/>
                </a:cubicBezTo>
                <a:lnTo>
                  <a:pt x="4322085" y="5590021"/>
                </a:lnTo>
                <a:lnTo>
                  <a:pt x="4322083" y="5590022"/>
                </a:lnTo>
                <a:lnTo>
                  <a:pt x="49916" y="5590022"/>
                </a:lnTo>
                <a:cubicBezTo>
                  <a:pt x="34729" y="5589963"/>
                  <a:pt x="22450" y="5581668"/>
                  <a:pt x="22410" y="5571435"/>
                </a:cubicBezTo>
                <a:lnTo>
                  <a:pt x="22410" y="4726767"/>
                </a:lnTo>
                <a:lnTo>
                  <a:pt x="14670" y="4699196"/>
                </a:lnTo>
                <a:cubicBezTo>
                  <a:pt x="15011" y="4683722"/>
                  <a:pt x="19831" y="4680290"/>
                  <a:pt x="22410" y="4670837"/>
                </a:cubicBezTo>
                <a:lnTo>
                  <a:pt x="22410" y="4292925"/>
                </a:lnTo>
                <a:lnTo>
                  <a:pt x="22410" y="4242762"/>
                </a:lnTo>
                <a:lnTo>
                  <a:pt x="14161" y="4214744"/>
                </a:lnTo>
                <a:cubicBezTo>
                  <a:pt x="20757" y="4203473"/>
                  <a:pt x="7860" y="4195229"/>
                  <a:pt x="4708" y="4186098"/>
                </a:cubicBezTo>
                <a:lnTo>
                  <a:pt x="632" y="4158493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297EAC-54F5-4F45-82F8-549CC8DC9AC1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21472266">
            <a:off x="817781" y="1413102"/>
            <a:ext cx="6151619" cy="35371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1D1B16-ACDF-44F9-B9F4-511B6242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9015" y="687580"/>
            <a:ext cx="4984750" cy="19117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Economic Feature Correlation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0090A0D-04AE-42BC-AE85-FA2E647F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55470" y="5035596"/>
            <a:ext cx="444795" cy="1823662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2D678-8549-41FA-843A-7E91A8AC30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55786" y="2850846"/>
            <a:ext cx="3245726" cy="3226050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1300" dirty="0">
                <a:effectLst/>
              </a:rPr>
              <a:t>No economic feature has more than a </a:t>
            </a:r>
            <a:r>
              <a:rPr lang="en-US" sz="1300" dirty="0">
                <a:effectLst/>
                <a:highlight>
                  <a:srgbClr val="FFFF00"/>
                </a:highlight>
              </a:rPr>
              <a:t>moderate correlation</a:t>
            </a:r>
            <a:r>
              <a:rPr lang="en-US" sz="1300" dirty="0">
                <a:effectLst/>
              </a:rPr>
              <a:t> (roughly ±0.5) with aluminum price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Other features are highly correlated (&gt; 0.9) and can be excluded from model creation: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Treasury bill rate (</a:t>
            </a:r>
            <a:r>
              <a:rPr lang="en-US" sz="1300" dirty="0" err="1"/>
              <a:t>tbl</a:t>
            </a:r>
            <a:r>
              <a:rPr lang="en-US" sz="1300" dirty="0"/>
              <a:t>) &lt;-&gt; Risk-free Rate (</a:t>
            </a:r>
            <a:r>
              <a:rPr lang="en-US" sz="1300" dirty="0" err="1"/>
              <a:t>Rfree</a:t>
            </a:r>
            <a:r>
              <a:rPr lang="en-US" sz="1300" dirty="0"/>
              <a:t>)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S&amp;P 500 Dividends (D12) &lt;-&gt; and Earnings (E12) 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AAA &lt;-&gt; BAA &lt;-&gt; long-term government (</a:t>
            </a:r>
            <a:r>
              <a:rPr lang="en-US" sz="1300" dirty="0" err="1"/>
              <a:t>ltr</a:t>
            </a:r>
            <a:r>
              <a:rPr lang="en-US" sz="1300" dirty="0"/>
              <a:t>) bond yields</a:t>
            </a:r>
          </a:p>
          <a:p>
            <a:pPr>
              <a:lnSpc>
                <a:spcPct val="110000"/>
              </a:lnSpc>
            </a:pPr>
            <a:r>
              <a:rPr lang="en-US" sz="1300" dirty="0"/>
              <a:t>No need for more than </a:t>
            </a:r>
            <a:r>
              <a:rPr lang="en-US" sz="1300" dirty="0">
                <a:highlight>
                  <a:srgbClr val="FFFF00"/>
                </a:highlight>
              </a:rPr>
              <a:t>10 econometric features </a:t>
            </a:r>
            <a:r>
              <a:rPr lang="en-US" sz="1300" dirty="0"/>
              <a:t>in each model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4912FC9-6D3C-4857-AD07-669D24A58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DC8BF22-7DAB-434C-9110-00A56AB1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D332D1D-F11A-48A6-8348-E2076D2297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6BAC72E-20B6-4BED-B0BA-5350DB14C2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5043DB4-3F92-4F4F-9BA4-A9807D02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2496086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DarkSeedLeftStep">
      <a:dk1>
        <a:srgbClr val="000000"/>
      </a:dk1>
      <a:lt1>
        <a:srgbClr val="FFFFFF"/>
      </a:lt1>
      <a:dk2>
        <a:srgbClr val="1D2433"/>
      </a:dk2>
      <a:lt2>
        <a:srgbClr val="E7E8E2"/>
      </a:lt2>
      <a:accent1>
        <a:srgbClr val="402FE1"/>
      </a:accent1>
      <a:accent2>
        <a:srgbClr val="1D56CF"/>
      </a:accent2>
      <a:accent3>
        <a:srgbClr val="2BAEDE"/>
      </a:accent3>
      <a:accent4>
        <a:srgbClr val="19B79F"/>
      </a:accent4>
      <a:accent5>
        <a:srgbClr val="27BC67"/>
      </a:accent5>
      <a:accent6>
        <a:srgbClr val="1ABC1C"/>
      </a:accent6>
      <a:hlink>
        <a:srgbClr val="31946D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1290</Words>
  <Application>Microsoft Office PowerPoint</Application>
  <PresentationFormat>Widescreen</PresentationFormat>
  <Paragraphs>125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Cambria Math</vt:lpstr>
      <vt:lpstr>Consolas</vt:lpstr>
      <vt:lpstr>Franklin Gothic Heavy</vt:lpstr>
      <vt:lpstr>Symbol</vt:lpstr>
      <vt:lpstr>Wingdings</vt:lpstr>
      <vt:lpstr>StreetscapeVTI</vt:lpstr>
      <vt:lpstr>Recurrent Neural Network Modeling of Metal Commodity Pricing</vt:lpstr>
      <vt:lpstr>Outline</vt:lpstr>
      <vt:lpstr>Commodities Introduction</vt:lpstr>
      <vt:lpstr>Industrial Commodities Background</vt:lpstr>
      <vt:lpstr>STUDY PURPOSE</vt:lpstr>
      <vt:lpstr>Study Goals</vt:lpstr>
      <vt:lpstr>Price Data</vt:lpstr>
      <vt:lpstr>Economic Feature Data</vt:lpstr>
      <vt:lpstr>Economic Feature Correlation</vt:lpstr>
      <vt:lpstr>Research Methodogy</vt:lpstr>
      <vt:lpstr>ARIMA Modeling</vt:lpstr>
      <vt:lpstr>Random Walk Model</vt:lpstr>
      <vt:lpstr>Recurrent Neural Network (RNN)</vt:lpstr>
      <vt:lpstr>3 RNN Models Considered</vt:lpstr>
      <vt:lpstr>RNN_3 Model</vt:lpstr>
      <vt:lpstr>Key Findings</vt:lpstr>
      <vt:lpstr>Project Conclusions: Goal 1</vt:lpstr>
      <vt:lpstr>Project Conclusion: Goal 2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Recurrent Neural Network Modeling of Metal Commodity Pricing</dc:title>
  <dc:creator>Rich Gude</dc:creator>
  <cp:lastModifiedBy>Rich Gude</cp:lastModifiedBy>
  <cp:revision>28</cp:revision>
  <dcterms:created xsi:type="dcterms:W3CDTF">2021-05-06T05:50:04Z</dcterms:created>
  <dcterms:modified xsi:type="dcterms:W3CDTF">2021-05-06T20:00:02Z</dcterms:modified>
</cp:coreProperties>
</file>

<file path=docProps/thumbnail.jpeg>
</file>